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9" r:id="rId2"/>
    <p:sldId id="280" r:id="rId3"/>
    <p:sldId id="277" r:id="rId4"/>
    <p:sldId id="259" r:id="rId5"/>
    <p:sldId id="295" r:id="rId6"/>
    <p:sldId id="299" r:id="rId7"/>
    <p:sldId id="268" r:id="rId8"/>
    <p:sldId id="300" r:id="rId9"/>
    <p:sldId id="301" r:id="rId10"/>
    <p:sldId id="260" r:id="rId11"/>
    <p:sldId id="271" r:id="rId12"/>
    <p:sldId id="290" r:id="rId13"/>
    <p:sldId id="273" r:id="rId14"/>
    <p:sldId id="272" r:id="rId15"/>
    <p:sldId id="274" r:id="rId16"/>
    <p:sldId id="309" r:id="rId17"/>
    <p:sldId id="263" r:id="rId18"/>
    <p:sldId id="310" r:id="rId19"/>
    <p:sldId id="311" r:id="rId20"/>
    <p:sldId id="312" r:id="rId21"/>
    <p:sldId id="313" r:id="rId22"/>
    <p:sldId id="314" r:id="rId23"/>
    <p:sldId id="315" r:id="rId24"/>
    <p:sldId id="289" r:id="rId25"/>
    <p:sldId id="282" r:id="rId26"/>
    <p:sldId id="296" r:id="rId27"/>
    <p:sldId id="297" r:id="rId28"/>
    <p:sldId id="292" r:id="rId29"/>
    <p:sldId id="293" r:id="rId30"/>
    <p:sldId id="294" r:id="rId31"/>
    <p:sldId id="278" r:id="rId32"/>
    <p:sldId id="302" r:id="rId33"/>
    <p:sldId id="286" r:id="rId34"/>
    <p:sldId id="288" r:id="rId35"/>
  </p:sldIdLst>
  <p:sldSz cx="12192000" cy="6858000"/>
  <p:notesSz cx="6858000" cy="9144000"/>
  <p:embeddedFontLst>
    <p:embeddedFont>
      <p:font typeface="210 스무살의봄 B" panose="02020603020101020101" pitchFamily="18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210 콤퓨타세탁 L" panose="02020603020101020101" pitchFamily="18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000"/>
    <a:srgbClr val="44546A"/>
    <a:srgbClr val="FB507C"/>
    <a:srgbClr val="FA50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4A2DA23-DF10-4F8D-9A5E-4D4784C71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60C5327-B7B0-4208-88A0-044BA8189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ED70F84-A9C4-40FC-85EC-28B998423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BE16-2C2B-4238-8A1D-D3BA0C531137}" type="datetimeFigureOut">
              <a:rPr lang="ko-KR" altLang="en-US" smtClean="0"/>
              <a:t>2017-08-31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A9CE12A-1506-4359-8094-615DDD51C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BFD6718-0938-47C2-A608-AEF65FC87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CBD44-03D6-407F-89CB-FB518702E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978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68656BD-5D35-4821-868A-9000E05E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3E21445-1650-4183-91F3-1337D47E9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E67FA94-1338-486A-8DE6-8FDEF4C5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BE16-2C2B-4238-8A1D-D3BA0C531137}" type="datetimeFigureOut">
              <a:rPr lang="ko-KR" altLang="en-US" smtClean="0"/>
              <a:t>2017-08-31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E3DB6C4-5D2D-4C51-9A51-FB1411AD9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7FEA2A0-6EC6-4140-BB4B-875A0487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CBD44-03D6-407F-89CB-FB518702E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606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2C65E314-0EEA-4953-9B59-FCFE185DDA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C6BF59F-25FF-4293-AE85-12667F4A50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6706C7A-19E3-40C0-9EB5-3AFB757E7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BE16-2C2B-4238-8A1D-D3BA0C531137}" type="datetimeFigureOut">
              <a:rPr lang="ko-KR" altLang="en-US" smtClean="0"/>
              <a:t>2017-08-31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EB2008-5EDF-43DA-A476-313DF4F45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76929C1-C078-43DA-9E82-FB02813A1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CBD44-03D6-407F-89CB-FB518702E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361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12192000" cy="1268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51359" y="398461"/>
            <a:ext cx="858010" cy="475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 hasCustomPrompt="1"/>
          </p:nvPr>
        </p:nvSpPr>
        <p:spPr>
          <a:xfrm>
            <a:off x="1209369" y="386169"/>
            <a:ext cx="4168876" cy="480131"/>
          </a:xfrm>
          <a:prstGeom prst="rect">
            <a:avLst/>
          </a:prstGeom>
        </p:spPr>
        <p:txBody>
          <a:bodyPr anchor="ctr"/>
          <a:lstStyle>
            <a:lvl1pPr>
              <a:defRPr sz="28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1209368" y="896598"/>
            <a:ext cx="4168877" cy="2190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Lorem ipsum dolor sit </a:t>
            </a:r>
            <a:r>
              <a:rPr lang="en-US" altLang="ko-KR" dirty="0" err="1"/>
              <a:t>amet</a:t>
            </a:r>
            <a:r>
              <a:rPr lang="en-US" altLang="ko-KR" dirty="0"/>
              <a:t>, </a:t>
            </a:r>
            <a:r>
              <a:rPr lang="en-US" altLang="ko-KR" dirty="0" err="1"/>
              <a:t>consectetur</a:t>
            </a:r>
            <a:r>
              <a:rPr lang="en-US" altLang="ko-KR" dirty="0"/>
              <a:t> </a:t>
            </a:r>
            <a:r>
              <a:rPr lang="en-US" altLang="ko-KR" dirty="0" err="1"/>
              <a:t>adipiscing</a:t>
            </a:r>
            <a:r>
              <a:rPr lang="en-US" altLang="ko-KR" dirty="0"/>
              <a:t> </a:t>
            </a:r>
            <a:r>
              <a:rPr lang="en-US" altLang="ko-KR" dirty="0" err="1"/>
              <a:t>elit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1057510" y="472617"/>
            <a:ext cx="0" cy="3072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351359" y="74684"/>
            <a:ext cx="2126371" cy="2446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PPT DESIGN </a:t>
            </a:r>
            <a:r>
              <a:rPr lang="ko-KR" altLang="en-US" dirty="0"/>
              <a:t>기획하는 </a:t>
            </a:r>
            <a:r>
              <a:rPr lang="ko-KR" altLang="en-US" dirty="0" err="1"/>
              <a:t>리까망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454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/>
          <p:nvPr/>
        </p:nvSpPr>
        <p:spPr>
          <a:xfrm>
            <a:off x="0" y="0"/>
            <a:ext cx="12192000" cy="1268413"/>
          </a:xfrm>
          <a:prstGeom prst="rect">
            <a:avLst/>
          </a:prstGeom>
          <a:solidFill>
            <a:schemeClr val="tx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lv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layout3_shape2"/>
          <p:cNvSpPr>
            <a:spLocks noGrp="1"/>
          </p:cNvSpPr>
          <p:nvPr>
            <p:ph type="body" sz="quarter" idx="10"/>
          </p:nvPr>
        </p:nvSpPr>
        <p:spPr>
          <a:xfrm>
            <a:off x="351359" y="398461"/>
            <a:ext cx="858010" cy="475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defRPr>
            </a:lvl1pPr>
          </a:lstStyle>
          <a:p>
            <a:pPr marL="0" lvl="0" indent="0">
              <a:buNone/>
            </a:pPr>
            <a:r>
              <a:rPr lang="en-US" altLang="ko-KR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01</a:t>
            </a:r>
            <a:endParaRPr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5" name="layout3_shape3"/>
          <p:cNvSpPr>
            <a:spLocks noGrp="1"/>
          </p:cNvSpPr>
          <p:nvPr>
            <p:ph type="title"/>
          </p:nvPr>
        </p:nvSpPr>
        <p:spPr>
          <a:xfrm>
            <a:off x="1209369" y="386169"/>
            <a:ext cx="4168876" cy="480131"/>
          </a:xfrm>
          <a:prstGeom prst="rect">
            <a:avLst/>
          </a:prstGeom>
        </p:spPr>
        <p:txBody>
          <a:bodyPr anchor="ctr"/>
          <a:lstStyle>
            <a:lvl1pPr>
              <a:defRPr sz="28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defRPr>
            </a:lvl1pPr>
          </a:lstStyle>
          <a:p>
            <a:r>
              <a:rPr lang="en-US" altLang="ko-KR" sz="28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Add your title</a:t>
            </a:r>
            <a:endParaRPr sz="2800" baseline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6" name="layout3_shape4"/>
          <p:cNvSpPr>
            <a:spLocks noGrp="1"/>
          </p:cNvSpPr>
          <p:nvPr>
            <p:ph type="body" sz="quarter" idx="11"/>
          </p:nvPr>
        </p:nvSpPr>
        <p:spPr>
          <a:xfrm>
            <a:off x="1209368" y="896598"/>
            <a:ext cx="4168877" cy="2190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aseline="0">
                <a:ln>
                  <a:solidFill>
                    <a:schemeClr val="bg1">
                      <a:alpha val="30000"/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/>
                <a:ea typeface="나눔고딕 Light"/>
              </a:defRPr>
            </a:lvl1pPr>
          </a:lstStyle>
          <a:p>
            <a:pPr marL="0" lvl="0" indent="0">
              <a:buNone/>
            </a:pPr>
            <a:r>
              <a:rPr lang="en-US" altLang="ko-KR" sz="1200" baseline="0">
                <a:ln>
                  <a:solidFill>
                    <a:schemeClr val="bg1">
                      <a:alpha val="30000"/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/>
                <a:ea typeface="나눔고딕 Light"/>
              </a:rPr>
              <a:t>Lorem ipsum dolor sit amet, consectetur adipiscing elit</a:t>
            </a:r>
            <a:endParaRPr sz="1200" baseline="0">
              <a:ln>
                <a:solidFill>
                  <a:schemeClr val="bg1">
                    <a:alpha val="30000"/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고딕 Light"/>
              <a:ea typeface="나눔고딕 Light"/>
            </a:endParaRPr>
          </a:p>
        </p:txBody>
      </p:sp>
      <p:cxnSp>
        <p:nvCxnSpPr>
          <p:cNvPr id="7" name="layout3_shape5"/>
          <p:cNvCxnSpPr/>
          <p:nvPr/>
        </p:nvCxnSpPr>
        <p:spPr>
          <a:xfrm>
            <a:off x="1057510" y="472617"/>
            <a:ext cx="0" cy="307236"/>
          </a:xfrm>
          <a:prstGeom prst="line">
            <a:avLst/>
          </a:prstGeom>
          <a:ln w="12700" cap="flat">
            <a:solidFill>
              <a:schemeClr val="bg1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ayout3_shape6"/>
          <p:cNvSpPr>
            <a:spLocks noGrp="1"/>
          </p:cNvSpPr>
          <p:nvPr>
            <p:ph type="body" sz="quarter" idx="12"/>
          </p:nvPr>
        </p:nvSpPr>
        <p:spPr>
          <a:xfrm>
            <a:off x="351359" y="74684"/>
            <a:ext cx="2126371" cy="2446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defRPr>
            </a:lvl1pPr>
          </a:lstStyle>
          <a:p>
            <a:pPr marL="0" lvl="0" indent="0">
              <a:buNone/>
            </a:pPr>
            <a:r>
              <a:rPr lang="en-US" altLang="ko-KR" sz="11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PPT DESIGN </a:t>
            </a:r>
            <a:r>
              <a:rPr lang="ko-KR" altLang="en-US" sz="11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기획하는</a:t>
            </a:r>
            <a:r>
              <a:rPr lang="en-US" altLang="en-US" sz="11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</a:t>
            </a:r>
            <a:r>
              <a:rPr lang="ko-KR" altLang="en-US" sz="11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리까망</a:t>
            </a:r>
            <a:endParaRPr sz="1100" baseline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525911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61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A7B2D9F-095A-4FF0-A80D-3BDA5DF5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F0156C3-74C8-44CD-8FED-952153593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33AC0B9-D0F1-444C-B176-570CA32A3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BE16-2C2B-4238-8A1D-D3BA0C531137}" type="datetimeFigureOut">
              <a:rPr lang="ko-KR" altLang="en-US" smtClean="0"/>
              <a:t>2017-08-31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6BDF9A2-E320-4E8D-A288-A04AC022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08B103E-40CA-421E-92E0-19E5BA8E3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CBD44-03D6-407F-89CB-FB518702E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934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D8D91B6-9597-40EA-A07B-476DAA57D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56F9E73-56BD-4F9E-88F2-17B087435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DF85FB7-107C-4961-9D60-98A5262BD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BE16-2C2B-4238-8A1D-D3BA0C531137}" type="datetimeFigureOut">
              <a:rPr lang="ko-KR" altLang="en-US" smtClean="0"/>
              <a:t>2017-08-31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1940204-64C7-4332-88DB-D062512E0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AA335BE-FBB6-433C-A349-F28E53A67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CBD44-03D6-407F-89CB-FB518702E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9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B836039-E389-4A4B-B022-9813563A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1597ECF-96FA-4304-8AE3-0E2B896A5D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B2DEB75-6267-4FC1-B422-36E3454F2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F0ECD2C-E23B-46B7-B593-D59494A2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BE16-2C2B-4238-8A1D-D3BA0C531137}" type="datetimeFigureOut">
              <a:rPr lang="ko-KR" altLang="en-US" smtClean="0"/>
              <a:t>2017-08-31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9DDA344-C039-4348-BB88-E3E6E8081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0F844AC-B395-4551-8A01-3A1F5F15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CBD44-03D6-407F-89CB-FB518702E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822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881CC94-E6D6-455C-A2F6-ECFE820D8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44FA165-D43F-4347-A51F-B7FB9D109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D73541E-2196-4CDC-8755-338D74C70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4D48012-0B1E-46FC-9FB8-A9184EDE8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E26E71D8-A382-4355-AD0A-82F0B731E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2D3AA81-8625-4D0D-ACA0-F2AEA2BA7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BE16-2C2B-4238-8A1D-D3BA0C531137}" type="datetimeFigureOut">
              <a:rPr lang="ko-KR" altLang="en-US" smtClean="0"/>
              <a:t>2017-08-31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F9EDD344-4036-4B3F-AD8F-A6C886096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D57F7223-4400-475F-9175-61598EFA2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CBD44-03D6-407F-89CB-FB518702E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427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3D65FCC-6FE1-4E2F-9447-27BBE41A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4BCE8E2-0139-4ABB-94D1-FB5DCFCB3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BE16-2C2B-4238-8A1D-D3BA0C531137}" type="datetimeFigureOut">
              <a:rPr lang="ko-KR" altLang="en-US" smtClean="0"/>
              <a:t>2017-08-31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A3E9882-F4C8-44DB-9179-7DC6B7389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D2CC2D3-560E-40F3-807B-C43D9B403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CBD44-03D6-407F-89CB-FB518702E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613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23F79A6-10E9-4484-863D-3777A5BA4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BE16-2C2B-4238-8A1D-D3BA0C531137}" type="datetimeFigureOut">
              <a:rPr lang="ko-KR" altLang="en-US" smtClean="0"/>
              <a:t>2017-08-31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39A63E37-83F8-4952-8995-576054859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B34FB12-A6BB-4113-8E40-D0BDA3E8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CBD44-03D6-407F-89CB-FB518702E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79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66F830C-2087-40BF-8498-FD41E03BF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A8A33CC-F61C-434A-A3A3-4E2B5C85A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FCC018E-13AD-4044-A75A-EBCB330FE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8A88DAA-51B1-4936-B036-A8B37CD5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BE16-2C2B-4238-8A1D-D3BA0C531137}" type="datetimeFigureOut">
              <a:rPr lang="ko-KR" altLang="en-US" smtClean="0"/>
              <a:t>2017-08-31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58BAC2B-6835-472A-881B-28E363C3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0210D75-54F1-485D-AB7C-5B66E01D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CBD44-03D6-407F-89CB-FB518702E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798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AB9635F-2EDE-4EC4-8E58-CE88E9492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F58C4F68-56AE-4948-A041-3BD4589846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119A38D-80A6-4B24-827A-B39EE27CC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913E1BA-22BE-4ADE-A608-E4580DFF3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BE16-2C2B-4238-8A1D-D3BA0C531137}" type="datetimeFigureOut">
              <a:rPr lang="ko-KR" altLang="en-US" smtClean="0"/>
              <a:t>2017-08-31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D24FBBB-D9B5-462D-8B42-797C793FD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81E33CA-C334-4F02-9681-D6DFEE085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CBD44-03D6-407F-89CB-FB518702E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65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969F8742-7E1F-41EC-B8C1-0584C2FEF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CDE2931-A4C0-446C-AA7A-EF47DE01E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8AC9354-3EE4-4D82-B080-DAB6B5C75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1BE16-2C2B-4238-8A1D-D3BA0C531137}" type="datetimeFigureOut">
              <a:rPr lang="ko-KR" altLang="en-US" smtClean="0"/>
              <a:t>2017-08-31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F4F6028-4076-4681-A219-BC6E659A42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B9B7C7E-7689-4C39-A2DD-C3D5771D0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CBD44-03D6-407F-89CB-FB518702E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1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jpe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jpeg"/><Relationship Id="rId16" Type="http://schemas.openxmlformats.org/officeDocument/2006/relationships/image" Target="../media/image52.png"/><Relationship Id="rId20" Type="http://schemas.openxmlformats.org/officeDocument/2006/relationships/image" Target="../media/image5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268627"/>
            <a:ext cx="2503098" cy="5589373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054359" y="438538"/>
            <a:ext cx="0" cy="373225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97159" y="331069"/>
            <a:ext cx="914400" cy="1418253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36" y="0"/>
            <a:ext cx="9699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715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02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해결방안 및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CEDD9AA-F2EF-4E84-8BB7-3A6C2A2D3B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62"/>
          <a:stretch/>
        </p:blipFill>
        <p:spPr>
          <a:xfrm>
            <a:off x="4142874" y="2379127"/>
            <a:ext cx="3364831" cy="280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79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02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해결방안 및 기능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9E1390A9-09A1-488E-97C3-A6744285DA8D}"/>
              </a:ext>
            </a:extLst>
          </p:cNvPr>
          <p:cNvCxnSpPr/>
          <p:nvPr/>
        </p:nvCxnSpPr>
        <p:spPr>
          <a:xfrm>
            <a:off x="742537" y="4173525"/>
            <a:ext cx="10716487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7D3B1FA3-C211-4639-A9D3-7296054C3AA0}"/>
              </a:ext>
            </a:extLst>
          </p:cNvPr>
          <p:cNvCxnSpPr/>
          <p:nvPr/>
        </p:nvCxnSpPr>
        <p:spPr>
          <a:xfrm rot="16200000">
            <a:off x="3662467" y="4118809"/>
            <a:ext cx="4876625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72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02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해결방안 및 기능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A867188-B63B-4F3E-9B0A-85050E472F89}"/>
              </a:ext>
            </a:extLst>
          </p:cNvPr>
          <p:cNvSpPr/>
          <p:nvPr/>
        </p:nvSpPr>
        <p:spPr>
          <a:xfrm>
            <a:off x="1209368" y="2225004"/>
            <a:ext cx="4894653" cy="19379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9E1390A9-09A1-488E-97C3-A6744285DA8D}"/>
              </a:ext>
            </a:extLst>
          </p:cNvPr>
          <p:cNvCxnSpPr/>
          <p:nvPr/>
        </p:nvCxnSpPr>
        <p:spPr>
          <a:xfrm>
            <a:off x="742537" y="4173525"/>
            <a:ext cx="10716487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7D3B1FA3-C211-4639-A9D3-7296054C3AA0}"/>
              </a:ext>
            </a:extLst>
          </p:cNvPr>
          <p:cNvCxnSpPr/>
          <p:nvPr/>
        </p:nvCxnSpPr>
        <p:spPr>
          <a:xfrm rot="16200000">
            <a:off x="3662467" y="4118809"/>
            <a:ext cx="4876625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57EB845-5FE3-43CB-90A5-91FDE3E2F0AA}"/>
              </a:ext>
            </a:extLst>
          </p:cNvPr>
          <p:cNvSpPr/>
          <p:nvPr/>
        </p:nvSpPr>
        <p:spPr>
          <a:xfrm>
            <a:off x="5669225" y="3741970"/>
            <a:ext cx="349397" cy="349397"/>
          </a:xfrm>
          <a:prstGeom prst="rect">
            <a:avLst/>
          </a:prstGeom>
          <a:solidFill>
            <a:schemeClr val="tx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xmlns="" id="{83666B2E-8D70-48C1-985E-EB2D8FF02887}"/>
              </a:ext>
            </a:extLst>
          </p:cNvPr>
          <p:cNvSpPr txBox="1"/>
          <p:nvPr/>
        </p:nvSpPr>
        <p:spPr>
          <a:xfrm>
            <a:off x="1501421" y="2865389"/>
            <a:ext cx="44196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영화인 통합 관리 게시판 구축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37004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15">
            <a:extLst>
              <a:ext uri="{FF2B5EF4-FFF2-40B4-BE49-F238E27FC236}">
                <a16:creationId xmlns:a16="http://schemas.microsoft.com/office/drawing/2014/main" xmlns="" id="{93FBF660-2314-43F1-9FB5-92596CFC6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359" y="398461"/>
            <a:ext cx="858010" cy="475810"/>
          </a:xfrm>
        </p:spPr>
        <p:txBody>
          <a:bodyPr/>
          <a:lstStyle/>
          <a:p>
            <a:r>
              <a:rPr lang="en-US" altLang="ko-KR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02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7" name="제목 14">
            <a:extLst>
              <a:ext uri="{FF2B5EF4-FFF2-40B4-BE49-F238E27FC236}">
                <a16:creationId xmlns:a16="http://schemas.microsoft.com/office/drawing/2014/main" xmlns="" id="{5C97C008-04D9-4F1D-875B-C27D47EA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69" y="386169"/>
            <a:ext cx="4168876" cy="480131"/>
          </a:xfrm>
        </p:spPr>
        <p:txBody>
          <a:bodyPr/>
          <a:lstStyle/>
          <a:p>
            <a:r>
              <a:rPr lang="ko-KR" altLang="en-US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해결방안 및 기능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58BD451-710A-448A-817A-85C12101B467}"/>
              </a:ext>
            </a:extLst>
          </p:cNvPr>
          <p:cNvSpPr/>
          <p:nvPr/>
        </p:nvSpPr>
        <p:spPr>
          <a:xfrm>
            <a:off x="1209368" y="2225006"/>
            <a:ext cx="9782825" cy="19539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B246DDA7-8F10-4FB2-A542-8C5FCB83B691}"/>
              </a:ext>
            </a:extLst>
          </p:cNvPr>
          <p:cNvCxnSpPr/>
          <p:nvPr/>
        </p:nvCxnSpPr>
        <p:spPr>
          <a:xfrm>
            <a:off x="742537" y="4173525"/>
            <a:ext cx="10716487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20D135C1-5590-4525-AB25-BD6A51CBB4F1}"/>
              </a:ext>
            </a:extLst>
          </p:cNvPr>
          <p:cNvCxnSpPr/>
          <p:nvPr/>
        </p:nvCxnSpPr>
        <p:spPr>
          <a:xfrm rot="16200000">
            <a:off x="3662467" y="4118809"/>
            <a:ext cx="4876625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02433713-A8C4-443E-883F-27E14934E7F6}"/>
              </a:ext>
            </a:extLst>
          </p:cNvPr>
          <p:cNvSpPr/>
          <p:nvPr/>
        </p:nvSpPr>
        <p:spPr>
          <a:xfrm>
            <a:off x="5669225" y="3741970"/>
            <a:ext cx="349397" cy="349397"/>
          </a:xfrm>
          <a:prstGeom prst="rect">
            <a:avLst/>
          </a:prstGeom>
          <a:solidFill>
            <a:schemeClr val="tx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9F82948-4A1E-42AD-8DD0-91F016F2137E}"/>
              </a:ext>
            </a:extLst>
          </p:cNvPr>
          <p:cNvSpPr/>
          <p:nvPr/>
        </p:nvSpPr>
        <p:spPr>
          <a:xfrm>
            <a:off x="6182938" y="3741969"/>
            <a:ext cx="349397" cy="349397"/>
          </a:xfrm>
          <a:prstGeom prst="rect">
            <a:avLst/>
          </a:prstGeom>
          <a:solidFill>
            <a:schemeClr val="tx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xmlns="" id="{B7452482-C982-42C9-A293-4CEBACC296B4}"/>
              </a:ext>
            </a:extLst>
          </p:cNvPr>
          <p:cNvSpPr txBox="1"/>
          <p:nvPr/>
        </p:nvSpPr>
        <p:spPr>
          <a:xfrm>
            <a:off x="1501421" y="2865389"/>
            <a:ext cx="44196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영화인 통합 관리 게시판 구축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16" name="TextBox 33">
            <a:extLst>
              <a:ext uri="{FF2B5EF4-FFF2-40B4-BE49-F238E27FC236}">
                <a16:creationId xmlns:a16="http://schemas.microsoft.com/office/drawing/2014/main" xmlns="" id="{56217A4D-077F-4E31-A767-5D99307F8DE5}"/>
              </a:ext>
            </a:extLst>
          </p:cNvPr>
          <p:cNvSpPr txBox="1"/>
          <p:nvPr/>
        </p:nvSpPr>
        <p:spPr>
          <a:xfrm>
            <a:off x="7224690" y="2599101"/>
            <a:ext cx="341280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영화인의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참여 영화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 알림 서비스 제공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82266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02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해결방안 및 기능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A867188-B63B-4F3E-9B0A-85050E472F89}"/>
              </a:ext>
            </a:extLst>
          </p:cNvPr>
          <p:cNvSpPr/>
          <p:nvPr/>
        </p:nvSpPr>
        <p:spPr>
          <a:xfrm>
            <a:off x="1209368" y="2225005"/>
            <a:ext cx="9782825" cy="37876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9E1390A9-09A1-488E-97C3-A6744285DA8D}"/>
              </a:ext>
            </a:extLst>
          </p:cNvPr>
          <p:cNvCxnSpPr/>
          <p:nvPr/>
        </p:nvCxnSpPr>
        <p:spPr>
          <a:xfrm>
            <a:off x="742537" y="4173525"/>
            <a:ext cx="10716487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7D3B1FA3-C211-4639-A9D3-7296054C3AA0}"/>
              </a:ext>
            </a:extLst>
          </p:cNvPr>
          <p:cNvCxnSpPr/>
          <p:nvPr/>
        </p:nvCxnSpPr>
        <p:spPr>
          <a:xfrm rot="16200000">
            <a:off x="3662467" y="4118809"/>
            <a:ext cx="4876625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57EB845-5FE3-43CB-90A5-91FDE3E2F0AA}"/>
              </a:ext>
            </a:extLst>
          </p:cNvPr>
          <p:cNvSpPr/>
          <p:nvPr/>
        </p:nvSpPr>
        <p:spPr>
          <a:xfrm>
            <a:off x="5669225" y="3741970"/>
            <a:ext cx="349397" cy="349397"/>
          </a:xfrm>
          <a:prstGeom prst="rect">
            <a:avLst/>
          </a:prstGeom>
          <a:solidFill>
            <a:schemeClr val="tx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917A04C-9C49-45DE-B878-547706476A72}"/>
              </a:ext>
            </a:extLst>
          </p:cNvPr>
          <p:cNvSpPr/>
          <p:nvPr/>
        </p:nvSpPr>
        <p:spPr>
          <a:xfrm>
            <a:off x="6182938" y="3741969"/>
            <a:ext cx="349397" cy="349397"/>
          </a:xfrm>
          <a:prstGeom prst="rect">
            <a:avLst/>
          </a:prstGeom>
          <a:solidFill>
            <a:schemeClr val="tx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55CC3E4-35FA-4CD4-853B-AEFD7FF401C7}"/>
              </a:ext>
            </a:extLst>
          </p:cNvPr>
          <p:cNvSpPr/>
          <p:nvPr/>
        </p:nvSpPr>
        <p:spPr>
          <a:xfrm>
            <a:off x="5670304" y="4254603"/>
            <a:ext cx="349397" cy="349397"/>
          </a:xfrm>
          <a:prstGeom prst="rect">
            <a:avLst/>
          </a:prstGeom>
          <a:solidFill>
            <a:schemeClr val="tx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xmlns="" id="{83666B2E-8D70-48C1-985E-EB2D8FF02887}"/>
              </a:ext>
            </a:extLst>
          </p:cNvPr>
          <p:cNvSpPr txBox="1"/>
          <p:nvPr/>
        </p:nvSpPr>
        <p:spPr>
          <a:xfrm>
            <a:off x="1501421" y="2865389"/>
            <a:ext cx="44196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영화인 통합 관리 게시판 구축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19" name="TextBox 33">
            <a:extLst>
              <a:ext uri="{FF2B5EF4-FFF2-40B4-BE49-F238E27FC236}">
                <a16:creationId xmlns:a16="http://schemas.microsoft.com/office/drawing/2014/main" xmlns="" id="{98521BC9-F98E-4C44-B653-882C483076E2}"/>
              </a:ext>
            </a:extLst>
          </p:cNvPr>
          <p:cNvSpPr txBox="1"/>
          <p:nvPr/>
        </p:nvSpPr>
        <p:spPr>
          <a:xfrm>
            <a:off x="7224690" y="2599101"/>
            <a:ext cx="341280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영화인의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참여 영화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 알림 서비스 제공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2" name="TextBox 30">
            <a:extLst>
              <a:ext uri="{FF2B5EF4-FFF2-40B4-BE49-F238E27FC236}">
                <a16:creationId xmlns:a16="http://schemas.microsoft.com/office/drawing/2014/main" xmlns="" id="{AA9568B9-AC91-4C93-AE32-47B6282F4E10}"/>
              </a:ext>
            </a:extLst>
          </p:cNvPr>
          <p:cNvSpPr txBox="1"/>
          <p:nvPr/>
        </p:nvSpPr>
        <p:spPr>
          <a:xfrm>
            <a:off x="1932039" y="4813909"/>
            <a:ext cx="44196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영화인 사진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/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목록 확인 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1FAB35B-C8A6-4C58-B53B-4EC0574558D8}"/>
              </a:ext>
            </a:extLst>
          </p:cNvPr>
          <p:cNvSpPr/>
          <p:nvPr/>
        </p:nvSpPr>
        <p:spPr>
          <a:xfrm>
            <a:off x="6118732" y="4185710"/>
            <a:ext cx="4914000" cy="1867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46994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02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해결방안 및 기능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A867188-B63B-4F3E-9B0A-85050E472F89}"/>
              </a:ext>
            </a:extLst>
          </p:cNvPr>
          <p:cNvSpPr/>
          <p:nvPr/>
        </p:nvSpPr>
        <p:spPr>
          <a:xfrm>
            <a:off x="1209368" y="2225005"/>
            <a:ext cx="9782825" cy="37876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9E1390A9-09A1-488E-97C3-A6744285DA8D}"/>
              </a:ext>
            </a:extLst>
          </p:cNvPr>
          <p:cNvCxnSpPr/>
          <p:nvPr/>
        </p:nvCxnSpPr>
        <p:spPr>
          <a:xfrm>
            <a:off x="742537" y="4173525"/>
            <a:ext cx="10716487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7D3B1FA3-C211-4639-A9D3-7296054C3AA0}"/>
              </a:ext>
            </a:extLst>
          </p:cNvPr>
          <p:cNvCxnSpPr/>
          <p:nvPr/>
        </p:nvCxnSpPr>
        <p:spPr>
          <a:xfrm rot="16200000">
            <a:off x="3662467" y="4118809"/>
            <a:ext cx="4876625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57EB845-5FE3-43CB-90A5-91FDE3E2F0AA}"/>
              </a:ext>
            </a:extLst>
          </p:cNvPr>
          <p:cNvSpPr/>
          <p:nvPr/>
        </p:nvSpPr>
        <p:spPr>
          <a:xfrm>
            <a:off x="5669225" y="3741970"/>
            <a:ext cx="349397" cy="349397"/>
          </a:xfrm>
          <a:prstGeom prst="rect">
            <a:avLst/>
          </a:prstGeom>
          <a:solidFill>
            <a:schemeClr val="tx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917A04C-9C49-45DE-B878-547706476A72}"/>
              </a:ext>
            </a:extLst>
          </p:cNvPr>
          <p:cNvSpPr/>
          <p:nvPr/>
        </p:nvSpPr>
        <p:spPr>
          <a:xfrm>
            <a:off x="6182938" y="3741969"/>
            <a:ext cx="349397" cy="349397"/>
          </a:xfrm>
          <a:prstGeom prst="rect">
            <a:avLst/>
          </a:prstGeom>
          <a:solidFill>
            <a:schemeClr val="tx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D1ACA91-9F48-4F9C-9602-0AD8C9B128C9}"/>
              </a:ext>
            </a:extLst>
          </p:cNvPr>
          <p:cNvSpPr/>
          <p:nvPr/>
        </p:nvSpPr>
        <p:spPr>
          <a:xfrm>
            <a:off x="6181857" y="4254602"/>
            <a:ext cx="349397" cy="349397"/>
          </a:xfrm>
          <a:prstGeom prst="rect">
            <a:avLst/>
          </a:prstGeom>
          <a:solidFill>
            <a:schemeClr val="tx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55CC3E4-35FA-4CD4-853B-AEFD7FF401C7}"/>
              </a:ext>
            </a:extLst>
          </p:cNvPr>
          <p:cNvSpPr/>
          <p:nvPr/>
        </p:nvSpPr>
        <p:spPr>
          <a:xfrm>
            <a:off x="5670304" y="4254603"/>
            <a:ext cx="349397" cy="349397"/>
          </a:xfrm>
          <a:prstGeom prst="rect">
            <a:avLst/>
          </a:prstGeom>
          <a:solidFill>
            <a:schemeClr val="tx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xmlns="" id="{83666B2E-8D70-48C1-985E-EB2D8FF02887}"/>
              </a:ext>
            </a:extLst>
          </p:cNvPr>
          <p:cNvSpPr txBox="1"/>
          <p:nvPr/>
        </p:nvSpPr>
        <p:spPr>
          <a:xfrm>
            <a:off x="1501421" y="2865389"/>
            <a:ext cx="44196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영화인 통합 관리 게시판 구축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19" name="TextBox 33">
            <a:extLst>
              <a:ext uri="{FF2B5EF4-FFF2-40B4-BE49-F238E27FC236}">
                <a16:creationId xmlns:a16="http://schemas.microsoft.com/office/drawing/2014/main" xmlns="" id="{98521BC9-F98E-4C44-B653-882C483076E2}"/>
              </a:ext>
            </a:extLst>
          </p:cNvPr>
          <p:cNvSpPr txBox="1"/>
          <p:nvPr/>
        </p:nvSpPr>
        <p:spPr>
          <a:xfrm>
            <a:off x="7224690" y="2599101"/>
            <a:ext cx="341280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영화인의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참여 영화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 알림 서비스 제공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0" name="TextBox 34">
            <a:extLst>
              <a:ext uri="{FF2B5EF4-FFF2-40B4-BE49-F238E27FC236}">
                <a16:creationId xmlns:a16="http://schemas.microsoft.com/office/drawing/2014/main" xmlns="" id="{D936258A-CA4E-4CD3-9853-0F00D9554344}"/>
              </a:ext>
            </a:extLst>
          </p:cNvPr>
          <p:cNvSpPr txBox="1"/>
          <p:nvPr/>
        </p:nvSpPr>
        <p:spPr>
          <a:xfrm>
            <a:off x="6452203" y="4492906"/>
            <a:ext cx="479084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     확장 프로그램의 이용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실시간으로 영화인 추가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/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글쓰기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2" name="TextBox 30">
            <a:extLst>
              <a:ext uri="{FF2B5EF4-FFF2-40B4-BE49-F238E27FC236}">
                <a16:creationId xmlns:a16="http://schemas.microsoft.com/office/drawing/2014/main" xmlns="" id="{AA9568B9-AC91-4C93-AE32-47B6282F4E10}"/>
              </a:ext>
            </a:extLst>
          </p:cNvPr>
          <p:cNvSpPr txBox="1"/>
          <p:nvPr/>
        </p:nvSpPr>
        <p:spPr>
          <a:xfrm>
            <a:off x="1932039" y="4813909"/>
            <a:ext cx="44196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영화인 사진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/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목록 확인 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44841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02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해결방안 및 기능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A867188-B63B-4F3E-9B0A-85050E472F89}"/>
              </a:ext>
            </a:extLst>
          </p:cNvPr>
          <p:cNvSpPr/>
          <p:nvPr/>
        </p:nvSpPr>
        <p:spPr>
          <a:xfrm>
            <a:off x="1209368" y="2225005"/>
            <a:ext cx="9782825" cy="37876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9E1390A9-09A1-488E-97C3-A6744285DA8D}"/>
              </a:ext>
            </a:extLst>
          </p:cNvPr>
          <p:cNvCxnSpPr/>
          <p:nvPr/>
        </p:nvCxnSpPr>
        <p:spPr>
          <a:xfrm>
            <a:off x="742537" y="4173525"/>
            <a:ext cx="10716487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7D3B1FA3-C211-4639-A9D3-7296054C3AA0}"/>
              </a:ext>
            </a:extLst>
          </p:cNvPr>
          <p:cNvCxnSpPr/>
          <p:nvPr/>
        </p:nvCxnSpPr>
        <p:spPr>
          <a:xfrm rot="16200000">
            <a:off x="3662467" y="4118809"/>
            <a:ext cx="4876625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57EB845-5FE3-43CB-90A5-91FDE3E2F0AA}"/>
              </a:ext>
            </a:extLst>
          </p:cNvPr>
          <p:cNvSpPr/>
          <p:nvPr/>
        </p:nvSpPr>
        <p:spPr>
          <a:xfrm>
            <a:off x="5669225" y="3741970"/>
            <a:ext cx="349397" cy="349397"/>
          </a:xfrm>
          <a:prstGeom prst="rect">
            <a:avLst/>
          </a:prstGeom>
          <a:solidFill>
            <a:schemeClr val="tx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917A04C-9C49-45DE-B878-547706476A72}"/>
              </a:ext>
            </a:extLst>
          </p:cNvPr>
          <p:cNvSpPr/>
          <p:nvPr/>
        </p:nvSpPr>
        <p:spPr>
          <a:xfrm>
            <a:off x="6182938" y="3741969"/>
            <a:ext cx="349397" cy="349397"/>
          </a:xfrm>
          <a:prstGeom prst="rect">
            <a:avLst/>
          </a:prstGeom>
          <a:solidFill>
            <a:schemeClr val="tx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D1ACA91-9F48-4F9C-9602-0AD8C9B128C9}"/>
              </a:ext>
            </a:extLst>
          </p:cNvPr>
          <p:cNvSpPr/>
          <p:nvPr/>
        </p:nvSpPr>
        <p:spPr>
          <a:xfrm>
            <a:off x="6181857" y="4254602"/>
            <a:ext cx="349397" cy="349397"/>
          </a:xfrm>
          <a:prstGeom prst="rect">
            <a:avLst/>
          </a:prstGeom>
          <a:solidFill>
            <a:schemeClr val="tx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55CC3E4-35FA-4CD4-853B-AEFD7FF401C7}"/>
              </a:ext>
            </a:extLst>
          </p:cNvPr>
          <p:cNvSpPr/>
          <p:nvPr/>
        </p:nvSpPr>
        <p:spPr>
          <a:xfrm>
            <a:off x="5670304" y="4254603"/>
            <a:ext cx="349397" cy="349397"/>
          </a:xfrm>
          <a:prstGeom prst="rect">
            <a:avLst/>
          </a:prstGeom>
          <a:solidFill>
            <a:schemeClr val="tx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xmlns="" id="{83666B2E-8D70-48C1-985E-EB2D8FF02887}"/>
              </a:ext>
            </a:extLst>
          </p:cNvPr>
          <p:cNvSpPr txBox="1"/>
          <p:nvPr/>
        </p:nvSpPr>
        <p:spPr>
          <a:xfrm>
            <a:off x="1501421" y="2865389"/>
            <a:ext cx="44196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영화인 통합 관리 게시판 구축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19" name="TextBox 33">
            <a:extLst>
              <a:ext uri="{FF2B5EF4-FFF2-40B4-BE49-F238E27FC236}">
                <a16:creationId xmlns:a16="http://schemas.microsoft.com/office/drawing/2014/main" xmlns="" id="{98521BC9-F98E-4C44-B653-882C483076E2}"/>
              </a:ext>
            </a:extLst>
          </p:cNvPr>
          <p:cNvSpPr txBox="1"/>
          <p:nvPr/>
        </p:nvSpPr>
        <p:spPr>
          <a:xfrm>
            <a:off x="7224690" y="2599101"/>
            <a:ext cx="341280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영화인의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참여 영화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 알림 서비스 제공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0" name="TextBox 34">
            <a:extLst>
              <a:ext uri="{FF2B5EF4-FFF2-40B4-BE49-F238E27FC236}">
                <a16:creationId xmlns:a16="http://schemas.microsoft.com/office/drawing/2014/main" xmlns="" id="{D936258A-CA4E-4CD3-9853-0F00D9554344}"/>
              </a:ext>
            </a:extLst>
          </p:cNvPr>
          <p:cNvSpPr txBox="1"/>
          <p:nvPr/>
        </p:nvSpPr>
        <p:spPr>
          <a:xfrm>
            <a:off x="6452203" y="4492906"/>
            <a:ext cx="479084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     확장 프로그램의 이용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실시간으로 영화인 추가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/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글쓰기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2" name="TextBox 30">
            <a:extLst>
              <a:ext uri="{FF2B5EF4-FFF2-40B4-BE49-F238E27FC236}">
                <a16:creationId xmlns:a16="http://schemas.microsoft.com/office/drawing/2014/main" xmlns="" id="{AA9568B9-AC91-4C93-AE32-47B6282F4E10}"/>
              </a:ext>
            </a:extLst>
          </p:cNvPr>
          <p:cNvSpPr txBox="1"/>
          <p:nvPr/>
        </p:nvSpPr>
        <p:spPr>
          <a:xfrm>
            <a:off x="1932039" y="4813909"/>
            <a:ext cx="44196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영화인 사진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/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목록 확인 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09400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02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a드림고딕5" panose="02020600000000000000" pitchFamily="18" charset="-127"/>
                <a:ea typeface="a드림고딕5" panose="02020600000000000000" pitchFamily="18" charset="-127"/>
              </a:rPr>
              <a:t>해결방안 및 기능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24287" y="378198"/>
            <a:ext cx="3602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[</a:t>
            </a:r>
            <a:r>
              <a:rPr lang="ko-KR" altLang="en-US" sz="2400" smtClean="0">
                <a:solidFill>
                  <a:schemeClr val="bg1"/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크롭 웹 브라우저 플러그인</a:t>
            </a:r>
            <a:r>
              <a:rPr lang="en-US" altLang="ko-KR" sz="2400" smtClean="0">
                <a:solidFill>
                  <a:schemeClr val="bg1"/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]</a:t>
            </a:r>
            <a:endParaRPr lang="ko-KR" altLang="en-US" sz="2400">
              <a:solidFill>
                <a:schemeClr val="bg1"/>
              </a:solidFill>
              <a:latin typeface="210 스무살의봄 B" panose="02020603020101020101" pitchFamily="18" charset="-127"/>
              <a:ea typeface="210 스무살의봄 B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64" y="1779069"/>
            <a:ext cx="4112068" cy="426659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63" y="1869381"/>
            <a:ext cx="4531710" cy="408596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176039" y="6107075"/>
            <a:ext cx="118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[</a:t>
            </a:r>
            <a:r>
              <a:rPr lang="ko-KR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로그인</a:t>
            </a:r>
            <a:r>
              <a:rPr lang="en-US" altLang="ko-KR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]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210 스무살의봄 B" panose="02020603020101020101" pitchFamily="18" charset="-127"/>
              <a:ea typeface="210 스무살의봄 B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46428" y="6045662"/>
            <a:ext cx="2152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[</a:t>
            </a:r>
            <a:r>
              <a:rPr lang="ko-KR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목록 </a:t>
            </a:r>
            <a:r>
              <a:rPr lang="en-US" altLang="ko-KR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– </a:t>
            </a:r>
            <a:r>
              <a:rPr lang="ko-KR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영화인 추가</a:t>
            </a:r>
            <a:r>
              <a:rPr lang="en-US" altLang="ko-KR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]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210 스무살의봄 B" panose="02020603020101020101" pitchFamily="18" charset="-127"/>
              <a:ea typeface="210 스무살의봄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581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02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a드림고딕5" panose="02020600000000000000" pitchFamily="18" charset="-127"/>
                <a:ea typeface="a드림고딕5" panose="02020600000000000000" pitchFamily="18" charset="-127"/>
              </a:rPr>
              <a:t>해결방안 및 기능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24287" y="378198"/>
            <a:ext cx="3602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[</a:t>
            </a:r>
            <a:r>
              <a:rPr lang="ko-KR" altLang="en-US" sz="2400" smtClean="0">
                <a:solidFill>
                  <a:schemeClr val="bg1"/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크롭 웹 브라우저 플러그인</a:t>
            </a:r>
            <a:r>
              <a:rPr lang="en-US" altLang="ko-KR" sz="2400" smtClean="0">
                <a:solidFill>
                  <a:schemeClr val="bg1"/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]</a:t>
            </a:r>
            <a:endParaRPr lang="ko-KR" altLang="en-US" sz="2400">
              <a:solidFill>
                <a:schemeClr val="bg1"/>
              </a:solidFill>
              <a:latin typeface="210 스무살의봄 B" panose="02020603020101020101" pitchFamily="18" charset="-127"/>
              <a:ea typeface="210 스무살의봄 B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59" y="1644970"/>
            <a:ext cx="3906328" cy="41456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812" y="6009182"/>
            <a:ext cx="369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[</a:t>
            </a:r>
            <a:r>
              <a:rPr lang="ko-KR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영화인 목록 확인 가능</a:t>
            </a:r>
            <a:r>
              <a:rPr lang="en-US" altLang="ko-KR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, </a:t>
            </a:r>
            <a:r>
              <a:rPr lang="ko-KR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게시글 등록</a:t>
            </a:r>
            <a:r>
              <a:rPr lang="en-US" altLang="ko-KR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]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210 스무살의봄 B" panose="02020603020101020101" pitchFamily="18" charset="-127"/>
              <a:ea typeface="210 스무살의봄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"/>
          <a:stretch/>
        </p:blipFill>
        <p:spPr>
          <a:xfrm>
            <a:off x="4901065" y="1476679"/>
            <a:ext cx="6854330" cy="49941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15596" y="6153345"/>
            <a:ext cx="369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[Fanduck </a:t>
            </a:r>
            <a:r>
              <a:rPr lang="ko-KR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페이지로 이동 가능</a:t>
            </a:r>
            <a:r>
              <a:rPr lang="en-US" altLang="ko-KR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]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210 스무살의봄 B" panose="02020603020101020101" pitchFamily="18" charset="-127"/>
              <a:ea typeface="210 스무살의봄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37921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02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a드림고딕5" panose="02020600000000000000" pitchFamily="18" charset="-127"/>
                <a:ea typeface="a드림고딕5" panose="02020600000000000000" pitchFamily="18" charset="-127"/>
              </a:rPr>
              <a:t>해결방안 및 기능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24287" y="378198"/>
            <a:ext cx="3602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[</a:t>
            </a:r>
            <a:r>
              <a:rPr lang="ko-KR" altLang="en-US" sz="2400" smtClean="0">
                <a:solidFill>
                  <a:schemeClr val="bg1"/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웹</a:t>
            </a:r>
            <a:r>
              <a:rPr lang="en-US" altLang="ko-KR" sz="2400" smtClean="0">
                <a:solidFill>
                  <a:schemeClr val="bg1"/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]</a:t>
            </a:r>
            <a:endParaRPr lang="ko-KR" altLang="en-US" sz="2400">
              <a:solidFill>
                <a:schemeClr val="bg1"/>
              </a:solidFill>
              <a:latin typeface="210 스무살의봄 B" panose="02020603020101020101" pitchFamily="18" charset="-127"/>
              <a:ea typeface="210 스무살의봄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85710" y="6009182"/>
            <a:ext cx="436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[</a:t>
            </a:r>
            <a:r>
              <a:rPr lang="ko-KR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추가한 영화인의 영화 개봉 알림 서비스</a:t>
            </a:r>
            <a:r>
              <a:rPr lang="en-US" altLang="ko-KR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]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210 스무살의봄 B" panose="02020603020101020101" pitchFamily="18" charset="-127"/>
              <a:ea typeface="210 스무살의봄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89" y="1653072"/>
            <a:ext cx="8485928" cy="435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413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9688902" y="1272745"/>
            <a:ext cx="2503098" cy="5589373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8"/>
            <a:ext cx="9699664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3784" y="3748217"/>
            <a:ext cx="1729946" cy="830997"/>
          </a:xfrm>
          <a:prstGeom prst="rect">
            <a:avLst/>
          </a:prstGeom>
          <a:solidFill>
            <a:srgbClr val="FDD0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bg2">
                    <a:lumMod val="50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비트아카데미 자바 </a:t>
            </a:r>
            <a:r>
              <a:rPr lang="en-US" altLang="ko-KR" sz="1600" smtClean="0">
                <a:solidFill>
                  <a:schemeClr val="bg2">
                    <a:lumMod val="50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93</a:t>
            </a:r>
            <a:r>
              <a:rPr lang="ko-KR" altLang="en-US" sz="1600" smtClean="0">
                <a:solidFill>
                  <a:schemeClr val="bg2">
                    <a:lumMod val="50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기</a:t>
            </a:r>
            <a:endParaRPr lang="en-US" altLang="ko-KR" sz="1600" smtClean="0">
              <a:solidFill>
                <a:schemeClr val="bg2">
                  <a:lumMod val="50000"/>
                </a:schemeClr>
              </a:solidFill>
              <a:latin typeface="210 스무살의봄 B" panose="02020603020101020101" pitchFamily="18" charset="-127"/>
              <a:ea typeface="210 스무살의봄 B" panose="02020603020101020101" pitchFamily="18" charset="-127"/>
            </a:endParaRPr>
          </a:p>
          <a:p>
            <a:r>
              <a:rPr lang="ko-KR" altLang="en-US" sz="1600" smtClean="0">
                <a:solidFill>
                  <a:schemeClr val="bg2">
                    <a:lumMod val="50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프로젝트 발표</a:t>
            </a:r>
            <a:endParaRPr lang="en-US" altLang="ko-KR" sz="1600" smtClean="0">
              <a:solidFill>
                <a:schemeClr val="bg2">
                  <a:lumMod val="50000"/>
                </a:schemeClr>
              </a:solidFill>
              <a:latin typeface="210 스무살의봄 B" panose="02020603020101020101" pitchFamily="18" charset="-127"/>
              <a:ea typeface="210 스무살의봄 B" panose="02020603020101020101" pitchFamily="18" charset="-127"/>
            </a:endParaRPr>
          </a:p>
          <a:p>
            <a:r>
              <a:rPr lang="en-US" altLang="ko-KR" sz="1600" smtClean="0">
                <a:solidFill>
                  <a:schemeClr val="bg2">
                    <a:lumMod val="50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2017.09.01</a:t>
            </a:r>
            <a:endParaRPr lang="ko-KR" altLang="en-US" sz="1600">
              <a:solidFill>
                <a:schemeClr val="bg2">
                  <a:lumMod val="50000"/>
                </a:schemeClr>
              </a:solidFill>
              <a:latin typeface="210 스무살의봄 B" panose="02020603020101020101" pitchFamily="18" charset="-127"/>
              <a:ea typeface="210 스무살의봄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3339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02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a드림고딕5" panose="02020600000000000000" pitchFamily="18" charset="-127"/>
                <a:ea typeface="a드림고딕5" panose="02020600000000000000" pitchFamily="18" charset="-127"/>
              </a:rPr>
              <a:t>해결방안 및 기능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24287" y="378198"/>
            <a:ext cx="3602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[</a:t>
            </a:r>
            <a:r>
              <a:rPr lang="ko-KR" altLang="en-US" sz="2400" smtClean="0">
                <a:solidFill>
                  <a:schemeClr val="bg1"/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웹</a:t>
            </a:r>
            <a:r>
              <a:rPr lang="en-US" altLang="ko-KR" sz="2400" smtClean="0">
                <a:solidFill>
                  <a:schemeClr val="bg1"/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]</a:t>
            </a:r>
            <a:endParaRPr lang="ko-KR" altLang="en-US" sz="2400">
              <a:solidFill>
                <a:schemeClr val="bg1"/>
              </a:solidFill>
              <a:latin typeface="210 스무살의봄 B" panose="02020603020101020101" pitchFamily="18" charset="-127"/>
              <a:ea typeface="210 스무살의봄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41671" y="6058609"/>
            <a:ext cx="151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[</a:t>
            </a:r>
            <a:r>
              <a:rPr lang="ko-KR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영화인 추가</a:t>
            </a:r>
            <a:r>
              <a:rPr lang="en-US" altLang="ko-KR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]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210 스무살의봄 B" panose="02020603020101020101" pitchFamily="18" charset="-127"/>
              <a:ea typeface="210 스무살의봄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7" y="1649024"/>
            <a:ext cx="5889201" cy="42616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005" y="1449711"/>
            <a:ext cx="5393554" cy="48397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27090" y="6289441"/>
            <a:ext cx="3814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[</a:t>
            </a:r>
            <a:r>
              <a:rPr lang="ko-KR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영화인 클릭 시 상세페이지로 이동</a:t>
            </a:r>
            <a:r>
              <a:rPr lang="en-US" altLang="ko-KR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]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210 스무살의봄 B" panose="02020603020101020101" pitchFamily="18" charset="-127"/>
              <a:ea typeface="210 스무살의봄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691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02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a드림고딕5" panose="02020600000000000000" pitchFamily="18" charset="-127"/>
                <a:ea typeface="a드림고딕5" panose="02020600000000000000" pitchFamily="18" charset="-127"/>
              </a:rPr>
              <a:t>해결방안 및 기능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24287" y="378198"/>
            <a:ext cx="3602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[</a:t>
            </a:r>
            <a:r>
              <a:rPr lang="ko-KR" altLang="en-US" sz="2400" smtClean="0">
                <a:solidFill>
                  <a:schemeClr val="bg1"/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웹</a:t>
            </a:r>
            <a:r>
              <a:rPr lang="en-US" altLang="ko-KR" sz="2400" smtClean="0">
                <a:solidFill>
                  <a:schemeClr val="bg1"/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]</a:t>
            </a:r>
            <a:endParaRPr lang="ko-KR" altLang="en-US" sz="2400">
              <a:solidFill>
                <a:schemeClr val="bg1"/>
              </a:solidFill>
              <a:latin typeface="210 스무살의봄 B" panose="02020603020101020101" pitchFamily="18" charset="-127"/>
              <a:ea typeface="210 스무살의봄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30644" y="6271729"/>
            <a:ext cx="2657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[</a:t>
            </a:r>
            <a:r>
              <a:rPr lang="ko-KR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반응형 웹 페이지</a:t>
            </a:r>
            <a:r>
              <a:rPr lang="en-US" altLang="ko-KR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]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210 스무살의봄 B" panose="02020603020101020101" pitchFamily="18" charset="-127"/>
              <a:ea typeface="210 스무살의봄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05" y="1298178"/>
            <a:ext cx="4867956" cy="47804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52" y="1302149"/>
            <a:ext cx="3603853" cy="487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356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02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a드림고딕5" panose="02020600000000000000" pitchFamily="18" charset="-127"/>
                <a:ea typeface="a드림고딕5" panose="02020600000000000000" pitchFamily="18" charset="-127"/>
              </a:rPr>
              <a:t>해결방안 및 기능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24287" y="378198"/>
            <a:ext cx="3602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[</a:t>
            </a:r>
            <a:r>
              <a:rPr lang="ko-KR" altLang="en-US" sz="2400" smtClean="0">
                <a:solidFill>
                  <a:schemeClr val="bg1"/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웹</a:t>
            </a:r>
            <a:r>
              <a:rPr lang="en-US" altLang="ko-KR" sz="2400" smtClean="0">
                <a:solidFill>
                  <a:schemeClr val="bg1"/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]</a:t>
            </a:r>
            <a:endParaRPr lang="ko-KR" altLang="en-US" sz="2400">
              <a:solidFill>
                <a:schemeClr val="bg1"/>
              </a:solidFill>
              <a:latin typeface="210 스무살의봄 B" panose="02020603020101020101" pitchFamily="18" charset="-127"/>
              <a:ea typeface="210 스무살의봄 B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6938" y="6320695"/>
            <a:ext cx="3814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[</a:t>
            </a:r>
            <a:r>
              <a:rPr lang="ko-KR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사용자가 원하는 형태로 사진 등록 가능</a:t>
            </a:r>
            <a:r>
              <a:rPr lang="en-US" altLang="ko-KR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]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210 스무살의봄 B" panose="02020603020101020101" pitchFamily="18" charset="-127"/>
              <a:ea typeface="210 스무살의봄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59" y="1451431"/>
            <a:ext cx="4598506" cy="48380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365" y="1451431"/>
            <a:ext cx="4428192" cy="462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4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02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a드림고딕5" panose="02020600000000000000" pitchFamily="18" charset="-127"/>
                <a:ea typeface="a드림고딕5" panose="02020600000000000000" pitchFamily="18" charset="-127"/>
              </a:rPr>
              <a:t>해결방안 및 기능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24287" y="378198"/>
            <a:ext cx="3602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[</a:t>
            </a:r>
            <a:r>
              <a:rPr lang="ko-KR" altLang="en-US" sz="2400" smtClean="0">
                <a:solidFill>
                  <a:schemeClr val="bg1"/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웹</a:t>
            </a:r>
            <a:r>
              <a:rPr lang="en-US" altLang="ko-KR" sz="2400" smtClean="0">
                <a:solidFill>
                  <a:schemeClr val="bg1"/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]</a:t>
            </a:r>
            <a:endParaRPr lang="ko-KR" altLang="en-US" sz="2400">
              <a:solidFill>
                <a:schemeClr val="bg1"/>
              </a:solidFill>
              <a:latin typeface="210 스무살의봄 B" panose="02020603020101020101" pitchFamily="18" charset="-127"/>
              <a:ea typeface="210 스무살의봄 B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2485" y="6355103"/>
            <a:ext cx="2609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[</a:t>
            </a:r>
            <a:r>
              <a:rPr lang="ko-KR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사진 클릭 시 확대 가능</a:t>
            </a:r>
            <a:r>
              <a:rPr lang="en-US" altLang="ko-KR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]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210 스무살의봄 B" panose="02020603020101020101" pitchFamily="18" charset="-127"/>
              <a:ea typeface="210 스무살의봄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709" y="1528669"/>
            <a:ext cx="4380331" cy="47655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57" y="1574711"/>
            <a:ext cx="4520588" cy="478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380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04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시스템 아키텍처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1"/>
          <a:stretch/>
        </p:blipFill>
        <p:spPr>
          <a:xfrm>
            <a:off x="4365172" y="2724539"/>
            <a:ext cx="2985502" cy="25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92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04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시스템 아키텍처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2659701" y="2509935"/>
            <a:ext cx="1986944" cy="1224886"/>
          </a:xfrm>
          <a:prstGeom prst="straightConnector1">
            <a:avLst/>
          </a:prstGeom>
          <a:ln w="762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2704967" y="2982383"/>
            <a:ext cx="1941678" cy="1177295"/>
          </a:xfrm>
          <a:prstGeom prst="straightConnector1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4785973" y="1586376"/>
            <a:ext cx="2013493" cy="2672412"/>
            <a:chOff x="4516535" y="1534448"/>
            <a:chExt cx="2013493" cy="2672412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16535" y="1534448"/>
              <a:ext cx="1944875" cy="2672412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74266" y="1757394"/>
              <a:ext cx="1655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</a:t>
              </a:r>
              <a:endParaRPr lang="ko-KR" altLang="en-US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4516535" y="2126726"/>
              <a:ext cx="1944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9588514" y="3380539"/>
            <a:ext cx="1944876" cy="2672412"/>
            <a:chOff x="9036579" y="3176883"/>
            <a:chExt cx="1944876" cy="2672412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9036580" y="3176883"/>
              <a:ext cx="1944875" cy="2672412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737377" y="3365488"/>
              <a:ext cx="668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</a:t>
              </a:r>
              <a:endParaRPr lang="ko-KR" altLang="en-US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9036579" y="3788258"/>
              <a:ext cx="1944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2129" y="4188259"/>
              <a:ext cx="1647749" cy="852710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462110" y="3734820"/>
            <a:ext cx="2174117" cy="2672412"/>
            <a:chOff x="462110" y="3734820"/>
            <a:chExt cx="2174117" cy="2672412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462110" y="3734820"/>
              <a:ext cx="1944875" cy="2672412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462110" y="4327098"/>
              <a:ext cx="1944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980465" y="3889456"/>
              <a:ext cx="1655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WEB</a:t>
              </a:r>
              <a:endParaRPr lang="ko-KR" altLang="en-US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366" y="4701206"/>
              <a:ext cx="1268362" cy="1268362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1239">
            <a:off x="1603026" y="3127122"/>
            <a:ext cx="819918" cy="377164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5239320" y="2350340"/>
            <a:ext cx="1038179" cy="756892"/>
            <a:chOff x="5239320" y="2611395"/>
            <a:chExt cx="1038179" cy="756892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151" r="45029" b="39039"/>
            <a:stretch/>
          </p:blipFill>
          <p:spPr>
            <a:xfrm>
              <a:off x="5239320" y="2611395"/>
              <a:ext cx="1038179" cy="41189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36" t="37341" b="37796"/>
            <a:stretch/>
          </p:blipFill>
          <p:spPr>
            <a:xfrm>
              <a:off x="5239320" y="2898730"/>
              <a:ext cx="883185" cy="469557"/>
            </a:xfrm>
            <a:prstGeom prst="rect">
              <a:avLst/>
            </a:prstGeom>
          </p:spPr>
        </p:pic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342" y="3173107"/>
            <a:ext cx="1567583" cy="103993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822779" y="2244529"/>
            <a:ext cx="32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822779" y="2244529"/>
            <a:ext cx="1839278" cy="862703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579693" y="6122379"/>
            <a:ext cx="8053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rgbClr val="FB507C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영화인</a:t>
            </a:r>
            <a:r>
              <a:rPr lang="ko-KR" altLang="en-US" sz="2000" smtClean="0">
                <a:solidFill>
                  <a:schemeClr val="bg2">
                    <a:lumMod val="2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을 </a:t>
            </a:r>
            <a:r>
              <a:rPr lang="ko-KR" altLang="en-US" sz="2000" smtClean="0">
                <a:solidFill>
                  <a:srgbClr val="FB507C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추가</a:t>
            </a:r>
            <a:r>
              <a:rPr lang="ko-KR" altLang="en-US" sz="2000" smtClean="0">
                <a:solidFill>
                  <a:schemeClr val="bg2">
                    <a:lumMod val="2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할 때 영화진흥위원회 서버에 </a:t>
            </a:r>
            <a:r>
              <a:rPr lang="ko-KR" altLang="en-US" sz="2000" smtClean="0">
                <a:solidFill>
                  <a:srgbClr val="FB507C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실시간으로 </a:t>
            </a:r>
            <a:r>
              <a:rPr lang="en-US" altLang="ko-KR" sz="2000" smtClean="0">
                <a:solidFill>
                  <a:srgbClr val="FB507C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AJAX </a:t>
            </a:r>
            <a:r>
              <a:rPr lang="ko-KR" altLang="en-US" sz="2000" smtClean="0">
                <a:solidFill>
                  <a:srgbClr val="FB507C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요청</a:t>
            </a:r>
            <a:endParaRPr lang="ko-KR" altLang="en-US" sz="2000">
              <a:solidFill>
                <a:srgbClr val="FB507C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09" y="1458578"/>
            <a:ext cx="305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영화진흥위원회 </a:t>
            </a:r>
            <a:r>
              <a:rPr lang="en-US" altLang="ko-KR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API </a:t>
            </a:r>
            <a:r>
              <a:rPr lang="ko-KR" altLang="en-US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요청</a:t>
            </a:r>
            <a:endParaRPr lang="ko-KR" altLang="en-US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9880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0.18959 -0.1458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79" y="-729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04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시스템 아키텍처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785973" y="1586376"/>
            <a:ext cx="2013493" cy="2672412"/>
            <a:chOff x="4516535" y="1534448"/>
            <a:chExt cx="2013493" cy="2672412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16535" y="1534448"/>
              <a:ext cx="1944875" cy="2672412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74266" y="1757394"/>
              <a:ext cx="1655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</a:t>
              </a:r>
              <a:endParaRPr lang="ko-KR" altLang="en-US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4516535" y="2126726"/>
              <a:ext cx="1944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9588514" y="3380539"/>
            <a:ext cx="1944876" cy="2672412"/>
            <a:chOff x="9036579" y="3176883"/>
            <a:chExt cx="1944876" cy="2672412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9036580" y="3176883"/>
              <a:ext cx="1944875" cy="2672412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737377" y="3365488"/>
              <a:ext cx="668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</a:t>
              </a:r>
              <a:endParaRPr lang="ko-KR" altLang="en-US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9036579" y="3788258"/>
              <a:ext cx="1944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2129" y="4188259"/>
              <a:ext cx="1647749" cy="852710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462110" y="3734820"/>
            <a:ext cx="2174117" cy="2672412"/>
            <a:chOff x="462110" y="3734820"/>
            <a:chExt cx="2174117" cy="2672412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462110" y="3734820"/>
              <a:ext cx="1944875" cy="2672412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462110" y="4327098"/>
              <a:ext cx="1944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980465" y="3889456"/>
              <a:ext cx="1655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WEB</a:t>
              </a:r>
              <a:endParaRPr lang="ko-KR" altLang="en-US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366" y="4701206"/>
              <a:ext cx="1268362" cy="1268362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5239320" y="2350340"/>
            <a:ext cx="1038179" cy="756892"/>
            <a:chOff x="5239320" y="2611395"/>
            <a:chExt cx="1038179" cy="756892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151" r="45029" b="39039"/>
            <a:stretch/>
          </p:blipFill>
          <p:spPr>
            <a:xfrm>
              <a:off x="5239320" y="2611395"/>
              <a:ext cx="1038179" cy="41189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36" t="37341" b="37796"/>
            <a:stretch/>
          </p:blipFill>
          <p:spPr>
            <a:xfrm>
              <a:off x="5239320" y="2898730"/>
              <a:ext cx="883185" cy="469557"/>
            </a:xfrm>
            <a:prstGeom prst="rect">
              <a:avLst/>
            </a:prstGeom>
          </p:spPr>
        </p:pic>
      </p:grpSp>
      <p:cxnSp>
        <p:nvCxnSpPr>
          <p:cNvPr id="45" name="직선 화살표 연결선 44"/>
          <p:cNvCxnSpPr/>
          <p:nvPr/>
        </p:nvCxnSpPr>
        <p:spPr>
          <a:xfrm flipV="1">
            <a:off x="2659701" y="2509935"/>
            <a:ext cx="1986944" cy="1224886"/>
          </a:xfrm>
          <a:prstGeom prst="straightConnector1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>
            <a:off x="2704967" y="2982383"/>
            <a:ext cx="1941678" cy="1177295"/>
          </a:xfrm>
          <a:prstGeom prst="straightConnector1">
            <a:avLst/>
          </a:prstGeom>
          <a:ln w="762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342" y="3173107"/>
            <a:ext cx="1567583" cy="103993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822779" y="2244529"/>
            <a:ext cx="32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822779" y="2244529"/>
            <a:ext cx="1839278" cy="862703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385" y="2807354"/>
            <a:ext cx="573185" cy="57318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3933269" y="6052951"/>
            <a:ext cx="437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rgbClr val="FB507C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JSON </a:t>
            </a:r>
            <a:r>
              <a:rPr lang="ko-KR" altLang="en-US" sz="2000" smtClean="0">
                <a:solidFill>
                  <a:srgbClr val="FB507C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형식</a:t>
            </a:r>
            <a:r>
              <a:rPr lang="ko-KR" altLang="en-US" sz="2000" smtClean="0">
                <a:solidFill>
                  <a:schemeClr val="bg2">
                    <a:lumMod val="2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으로 영화인 정보를 받아 옴</a:t>
            </a:r>
            <a:endParaRPr lang="ko-KR" altLang="en-US" sz="2000">
              <a:solidFill>
                <a:srgbClr val="FB507C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709" y="1458578"/>
            <a:ext cx="305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영화진흥위원회 </a:t>
            </a:r>
            <a:r>
              <a:rPr lang="en-US" altLang="ko-KR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API </a:t>
            </a:r>
            <a:r>
              <a:rPr lang="ko-KR" altLang="en-US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요청</a:t>
            </a:r>
            <a:endParaRPr lang="ko-KR" altLang="en-US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0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-0.21302 0.2506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51" y="12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04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시스템 아키텍처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2668861" y="4162681"/>
            <a:ext cx="2157616" cy="1311178"/>
          </a:xfrm>
          <a:prstGeom prst="straightConnector1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4785973" y="1586376"/>
            <a:ext cx="2013493" cy="2672412"/>
            <a:chOff x="4516535" y="1534448"/>
            <a:chExt cx="2013493" cy="2672412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16535" y="1534448"/>
              <a:ext cx="1944875" cy="2672412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74266" y="1757394"/>
              <a:ext cx="1655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</a:t>
              </a:r>
              <a:endParaRPr lang="ko-KR" altLang="en-US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4516535" y="2126726"/>
              <a:ext cx="1944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9588514" y="3380539"/>
            <a:ext cx="1944876" cy="2672412"/>
            <a:chOff x="9036579" y="3176883"/>
            <a:chExt cx="1944876" cy="2672412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9036580" y="3176883"/>
              <a:ext cx="1944875" cy="2672412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737377" y="3365488"/>
              <a:ext cx="668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</a:t>
              </a:r>
              <a:endParaRPr lang="ko-KR" altLang="en-US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9036579" y="3788258"/>
              <a:ext cx="1944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2129" y="4188259"/>
              <a:ext cx="1647749" cy="852710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462110" y="3734820"/>
            <a:ext cx="2174117" cy="2672412"/>
            <a:chOff x="462110" y="3734820"/>
            <a:chExt cx="2174117" cy="2672412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462110" y="3734820"/>
              <a:ext cx="1944875" cy="2672412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462110" y="4327098"/>
              <a:ext cx="1944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980465" y="3889456"/>
              <a:ext cx="1655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WEB</a:t>
              </a:r>
              <a:endParaRPr lang="ko-KR" altLang="en-US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366" y="4701206"/>
              <a:ext cx="1268362" cy="1268362"/>
            </a:xfrm>
            <a:prstGeom prst="rect">
              <a:avLst/>
            </a:prstGeom>
          </p:spPr>
        </p:pic>
      </p:grpSp>
      <p:cxnSp>
        <p:nvCxnSpPr>
          <p:cNvPr id="39" name="직선 화살표 연결선 38"/>
          <p:cNvCxnSpPr/>
          <p:nvPr/>
        </p:nvCxnSpPr>
        <p:spPr>
          <a:xfrm>
            <a:off x="6965505" y="3580867"/>
            <a:ext cx="2417525" cy="1135878"/>
          </a:xfrm>
          <a:prstGeom prst="straightConnector1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 flipV="1">
            <a:off x="6886397" y="3991915"/>
            <a:ext cx="2363861" cy="1114202"/>
          </a:xfrm>
          <a:prstGeom prst="straightConnector1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136" y="4391915"/>
            <a:ext cx="573185" cy="573185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5239320" y="2350340"/>
            <a:ext cx="1038179" cy="756892"/>
            <a:chOff x="5239320" y="2611395"/>
            <a:chExt cx="1038179" cy="756892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151" r="45029" b="39039"/>
            <a:stretch/>
          </p:blipFill>
          <p:spPr>
            <a:xfrm>
              <a:off x="5239320" y="2611395"/>
              <a:ext cx="1038179" cy="411891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36" t="37341" b="37796"/>
            <a:stretch/>
          </p:blipFill>
          <p:spPr>
            <a:xfrm>
              <a:off x="5239320" y="2898730"/>
              <a:ext cx="883185" cy="469557"/>
            </a:xfrm>
            <a:prstGeom prst="rect">
              <a:avLst/>
            </a:prstGeom>
          </p:spPr>
        </p:pic>
      </p:grpSp>
      <p:cxnSp>
        <p:nvCxnSpPr>
          <p:cNvPr id="24" name="직선 화살표 연결선 23"/>
          <p:cNvCxnSpPr/>
          <p:nvPr/>
        </p:nvCxnSpPr>
        <p:spPr>
          <a:xfrm flipV="1">
            <a:off x="2562534" y="3731231"/>
            <a:ext cx="2263943" cy="1374886"/>
          </a:xfrm>
          <a:prstGeom prst="straightConnector1">
            <a:avLst/>
          </a:prstGeom>
          <a:ln w="762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342" y="3173107"/>
            <a:ext cx="1567583" cy="103993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860227" y="3216871"/>
            <a:ext cx="32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4859023" y="3217414"/>
            <a:ext cx="1839278" cy="951319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852754" y="6106389"/>
            <a:ext cx="7073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2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받아 온 </a:t>
            </a:r>
            <a:r>
              <a:rPr lang="ko-KR" altLang="en-US" sz="2000" smtClean="0">
                <a:solidFill>
                  <a:srgbClr val="FB507C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영화인 정보</a:t>
            </a:r>
            <a:r>
              <a:rPr lang="ko-KR" altLang="en-US" sz="2000" smtClean="0">
                <a:solidFill>
                  <a:schemeClr val="bg2">
                    <a:lumMod val="2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를 </a:t>
            </a:r>
            <a:r>
              <a:rPr lang="en-US" altLang="ko-KR" sz="2000" smtClean="0">
                <a:solidFill>
                  <a:schemeClr val="bg2">
                    <a:lumMod val="2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Tomcat </a:t>
            </a:r>
            <a:r>
              <a:rPr lang="ko-KR" altLang="en-US" sz="2000" smtClean="0">
                <a:solidFill>
                  <a:schemeClr val="bg2">
                    <a:lumMod val="2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서버에 </a:t>
            </a:r>
            <a:r>
              <a:rPr lang="en-US" altLang="ko-KR" sz="2000" smtClean="0">
                <a:solidFill>
                  <a:srgbClr val="FB507C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JSON </a:t>
            </a:r>
            <a:r>
              <a:rPr lang="ko-KR" altLang="en-US" sz="2000" smtClean="0">
                <a:solidFill>
                  <a:srgbClr val="FB507C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형식</a:t>
            </a:r>
            <a:r>
              <a:rPr lang="ko-KR" altLang="en-US" sz="2000" smtClean="0">
                <a:solidFill>
                  <a:srgbClr val="44546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으로 전달</a:t>
            </a:r>
            <a:endParaRPr lang="ko-KR" altLang="en-US" sz="2000">
              <a:solidFill>
                <a:srgbClr val="44546A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59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0.1724 -0.1844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20" y="-92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04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시스템 아키텍처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462110" y="3734820"/>
            <a:ext cx="2174117" cy="2672412"/>
            <a:chOff x="462110" y="3734820"/>
            <a:chExt cx="2174117" cy="2672412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462110" y="3734820"/>
              <a:ext cx="1944875" cy="2672412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462110" y="4327098"/>
              <a:ext cx="1944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980465" y="3889456"/>
              <a:ext cx="1655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WEB</a:t>
              </a:r>
              <a:endParaRPr lang="ko-KR" altLang="en-US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366" y="4701206"/>
              <a:ext cx="1268362" cy="1268362"/>
            </a:xfrm>
            <a:prstGeom prst="rect">
              <a:avLst/>
            </a:prstGeom>
          </p:spPr>
        </p:pic>
      </p:grpSp>
      <p:grpSp>
        <p:nvGrpSpPr>
          <p:cNvPr id="55" name="그룹 54"/>
          <p:cNvGrpSpPr/>
          <p:nvPr/>
        </p:nvGrpSpPr>
        <p:grpSpPr>
          <a:xfrm>
            <a:off x="4785973" y="1586376"/>
            <a:ext cx="2013493" cy="2672412"/>
            <a:chOff x="4516535" y="1534448"/>
            <a:chExt cx="2013493" cy="2672412"/>
          </a:xfrm>
        </p:grpSpPr>
        <p:sp>
          <p:nvSpPr>
            <p:cNvPr id="56" name="모서리가 둥근 직사각형 55"/>
            <p:cNvSpPr/>
            <p:nvPr/>
          </p:nvSpPr>
          <p:spPr>
            <a:xfrm>
              <a:off x="4516535" y="1534448"/>
              <a:ext cx="1944875" cy="2672412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874266" y="1757394"/>
              <a:ext cx="1655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</a:t>
              </a:r>
              <a:endParaRPr lang="ko-KR" altLang="en-US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4516535" y="2126726"/>
              <a:ext cx="1944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/>
          <p:cNvGrpSpPr/>
          <p:nvPr/>
        </p:nvGrpSpPr>
        <p:grpSpPr>
          <a:xfrm>
            <a:off x="9588514" y="3380539"/>
            <a:ext cx="1944876" cy="2672412"/>
            <a:chOff x="9036579" y="3176883"/>
            <a:chExt cx="1944876" cy="2672412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9036580" y="3176883"/>
              <a:ext cx="1944875" cy="2672412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737377" y="3365488"/>
              <a:ext cx="668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</a:t>
              </a:r>
              <a:endParaRPr lang="ko-KR" altLang="en-US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>
              <a:off x="9036579" y="3788258"/>
              <a:ext cx="1944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2129" y="4188259"/>
              <a:ext cx="1647749" cy="852710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5239320" y="2350340"/>
            <a:ext cx="1038179" cy="756892"/>
            <a:chOff x="5239320" y="2611395"/>
            <a:chExt cx="1038179" cy="756892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151" r="45029" b="39039"/>
            <a:stretch/>
          </p:blipFill>
          <p:spPr>
            <a:xfrm>
              <a:off x="5239320" y="2611395"/>
              <a:ext cx="1038179" cy="411891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36" t="37341" b="37796"/>
            <a:stretch/>
          </p:blipFill>
          <p:spPr>
            <a:xfrm>
              <a:off x="5239320" y="2898730"/>
              <a:ext cx="883185" cy="469557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342" y="3173107"/>
            <a:ext cx="1567583" cy="1039935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4859023" y="3217414"/>
            <a:ext cx="1839278" cy="951319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2668861" y="4162681"/>
            <a:ext cx="2157616" cy="1311178"/>
          </a:xfrm>
          <a:prstGeom prst="straightConnector1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6965505" y="3580867"/>
            <a:ext cx="2417525" cy="1135878"/>
          </a:xfrm>
          <a:prstGeom prst="straightConnector1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 flipV="1">
            <a:off x="6886397" y="3991915"/>
            <a:ext cx="2363861" cy="1114202"/>
          </a:xfrm>
          <a:prstGeom prst="straightConnector1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2562534" y="3731231"/>
            <a:ext cx="2263943" cy="1374886"/>
          </a:xfrm>
          <a:prstGeom prst="straightConnector1">
            <a:avLst/>
          </a:prstGeom>
          <a:ln w="762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860227" y="3216871"/>
            <a:ext cx="32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620" y="2896843"/>
            <a:ext cx="552528" cy="55252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248936" y="6090727"/>
            <a:ext cx="6583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rgbClr val="44546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전달받은 </a:t>
            </a:r>
            <a:r>
              <a:rPr lang="en-US" altLang="ko-KR" sz="2000" smtClean="0">
                <a:solidFill>
                  <a:srgbClr val="FB507C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JSON </a:t>
            </a:r>
            <a:r>
              <a:rPr lang="ko-KR" altLang="en-US" sz="2000" smtClean="0">
                <a:solidFill>
                  <a:srgbClr val="FB507C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데이터</a:t>
            </a:r>
            <a:r>
              <a:rPr lang="ko-KR" altLang="en-US" sz="2000" smtClean="0">
                <a:solidFill>
                  <a:srgbClr val="44546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를 </a:t>
            </a:r>
            <a:r>
              <a:rPr lang="en-US" altLang="ko-KR" sz="2000" smtClean="0">
                <a:solidFill>
                  <a:srgbClr val="FB507C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SQL</a:t>
            </a:r>
            <a:r>
              <a:rPr lang="ko-KR" altLang="en-US" sz="2000">
                <a:solidFill>
                  <a:srgbClr val="FB507C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ko-KR" altLang="en-US" sz="2000" smtClean="0">
                <a:solidFill>
                  <a:srgbClr val="FB507C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쿼리로 </a:t>
            </a:r>
            <a:r>
              <a:rPr lang="en-US" altLang="ko-KR" sz="2000" smtClean="0">
                <a:solidFill>
                  <a:srgbClr val="FB507C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DB</a:t>
            </a:r>
            <a:r>
              <a:rPr lang="ko-KR" altLang="en-US" sz="2000" smtClean="0">
                <a:solidFill>
                  <a:srgbClr val="FB507C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에 저장 </a:t>
            </a:r>
            <a:endParaRPr lang="ko-KR" altLang="en-US" sz="2000">
              <a:solidFill>
                <a:srgbClr val="FB507C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22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0.19414 0.1682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84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04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시스템 아키텍처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462110" y="3734820"/>
            <a:ext cx="2174117" cy="2672412"/>
            <a:chOff x="462110" y="3734820"/>
            <a:chExt cx="2174117" cy="2672412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462110" y="3734820"/>
              <a:ext cx="1944875" cy="2672412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462110" y="4327098"/>
              <a:ext cx="1944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980465" y="3889456"/>
              <a:ext cx="1655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WEB</a:t>
              </a:r>
              <a:endParaRPr lang="ko-KR" altLang="en-US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366" y="4701206"/>
              <a:ext cx="1268362" cy="1268362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4785973" y="1586376"/>
            <a:ext cx="2013493" cy="2672412"/>
            <a:chOff x="4516535" y="1534448"/>
            <a:chExt cx="2013493" cy="2672412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4516535" y="1534448"/>
              <a:ext cx="1944875" cy="2672412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74266" y="1757394"/>
              <a:ext cx="1655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</a:t>
              </a:r>
              <a:endParaRPr lang="ko-KR" altLang="en-US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4516535" y="2126726"/>
              <a:ext cx="1944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/>
          <p:cNvGrpSpPr/>
          <p:nvPr/>
        </p:nvGrpSpPr>
        <p:grpSpPr>
          <a:xfrm>
            <a:off x="9588514" y="3380539"/>
            <a:ext cx="1944876" cy="2672412"/>
            <a:chOff x="9036579" y="3176883"/>
            <a:chExt cx="1944876" cy="2672412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9036580" y="3176883"/>
              <a:ext cx="1944875" cy="2672412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737377" y="3365488"/>
              <a:ext cx="668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</a:t>
              </a:r>
              <a:endParaRPr lang="ko-KR" altLang="en-US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9036579" y="3788258"/>
              <a:ext cx="1944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2129" y="4188259"/>
              <a:ext cx="1647749" cy="852710"/>
            </a:xfrm>
            <a:prstGeom prst="rect">
              <a:avLst/>
            </a:prstGeom>
          </p:spPr>
        </p:pic>
      </p:grpSp>
      <p:cxnSp>
        <p:nvCxnSpPr>
          <p:cNvPr id="24" name="직선 화살표 연결선 23"/>
          <p:cNvCxnSpPr/>
          <p:nvPr/>
        </p:nvCxnSpPr>
        <p:spPr>
          <a:xfrm flipH="1">
            <a:off x="2668861" y="4162681"/>
            <a:ext cx="2157616" cy="1311178"/>
          </a:xfrm>
          <a:prstGeom prst="straightConnector1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6965505" y="3580867"/>
            <a:ext cx="2417525" cy="1135878"/>
          </a:xfrm>
          <a:prstGeom prst="straightConnector1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6886397" y="3991915"/>
            <a:ext cx="2363861" cy="1114202"/>
          </a:xfrm>
          <a:prstGeom prst="straightConnector1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2562534" y="3731231"/>
            <a:ext cx="2263943" cy="1374886"/>
          </a:xfrm>
          <a:prstGeom prst="straightConnector1">
            <a:avLst/>
          </a:prstGeom>
          <a:ln w="762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601" y="5326877"/>
            <a:ext cx="587785" cy="587785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5239320" y="2350340"/>
            <a:ext cx="1038179" cy="756892"/>
            <a:chOff x="5239320" y="2611395"/>
            <a:chExt cx="1038179" cy="756892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151" r="45029" b="39039"/>
            <a:stretch/>
          </p:blipFill>
          <p:spPr>
            <a:xfrm>
              <a:off x="5239320" y="2611395"/>
              <a:ext cx="1038179" cy="41189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36" t="37341" b="37796"/>
            <a:stretch/>
          </p:blipFill>
          <p:spPr>
            <a:xfrm>
              <a:off x="5239320" y="2898730"/>
              <a:ext cx="883185" cy="469557"/>
            </a:xfrm>
            <a:prstGeom prst="rect">
              <a:avLst/>
            </a:prstGeom>
          </p:spPr>
        </p:pic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342" y="3173107"/>
            <a:ext cx="1567583" cy="1039935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4859023" y="3217414"/>
            <a:ext cx="1839278" cy="951319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860227" y="3216871"/>
            <a:ext cx="32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66308" y="6069266"/>
            <a:ext cx="4512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rgbClr val="44546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DB</a:t>
            </a:r>
            <a:r>
              <a:rPr lang="ko-KR" altLang="en-US" sz="2000" smtClean="0">
                <a:solidFill>
                  <a:srgbClr val="44546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에 </a:t>
            </a:r>
            <a:r>
              <a:rPr lang="ko-KR" altLang="en-US" sz="2000" smtClean="0">
                <a:solidFill>
                  <a:srgbClr val="FB507C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저장된 데이터</a:t>
            </a:r>
            <a:r>
              <a:rPr lang="ko-KR" altLang="en-US" sz="2000" smtClean="0">
                <a:solidFill>
                  <a:srgbClr val="44546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를 </a:t>
            </a:r>
            <a:r>
              <a:rPr lang="ko-KR" altLang="en-US" sz="2000" smtClean="0">
                <a:solidFill>
                  <a:srgbClr val="FB507C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서버로 보내줌 </a:t>
            </a:r>
            <a:endParaRPr lang="ko-KR" altLang="en-US" sz="2000">
              <a:solidFill>
                <a:srgbClr val="FB507C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396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-0.21732 -0.1791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-89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3949433-A6B5-46AE-AF06-30B3C66D2186}"/>
              </a:ext>
            </a:extLst>
          </p:cNvPr>
          <p:cNvSpPr/>
          <p:nvPr/>
        </p:nvSpPr>
        <p:spPr>
          <a:xfrm>
            <a:off x="-29474" y="-25605"/>
            <a:ext cx="12191999" cy="6883605"/>
          </a:xfrm>
          <a:prstGeom prst="rect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xmlns="" id="{2D1AADC4-1264-44B7-A2CA-3E987C79D103}"/>
              </a:ext>
            </a:extLst>
          </p:cNvPr>
          <p:cNvSpPr txBox="1">
            <a:spLocks/>
          </p:cNvSpPr>
          <p:nvPr/>
        </p:nvSpPr>
        <p:spPr>
          <a:xfrm>
            <a:off x="726385" y="2968841"/>
            <a:ext cx="1655464" cy="961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01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2" name="텍스트 개체 틀 8">
            <a:extLst>
              <a:ext uri="{FF2B5EF4-FFF2-40B4-BE49-F238E27FC236}">
                <a16:creationId xmlns:a16="http://schemas.microsoft.com/office/drawing/2014/main" xmlns="" id="{93294656-5B3E-44C5-9CAC-9AE4DB29B316}"/>
              </a:ext>
            </a:extLst>
          </p:cNvPr>
          <p:cNvSpPr txBox="1">
            <a:spLocks/>
          </p:cNvSpPr>
          <p:nvPr/>
        </p:nvSpPr>
        <p:spPr>
          <a:xfrm>
            <a:off x="638785" y="4267232"/>
            <a:ext cx="2248132" cy="638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현황 </a:t>
            </a:r>
            <a:r>
              <a:rPr lang="en-US" altLang="ko-KR" sz="20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&amp;</a:t>
            </a:r>
            <a:r>
              <a:rPr lang="ko-KR" altLang="en-US" sz="20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 </a:t>
            </a:r>
            <a:r>
              <a:rPr lang="ko-KR" altLang="en-US" sz="2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문제점</a:t>
            </a:r>
          </a:p>
        </p:txBody>
      </p:sp>
      <p:sp>
        <p:nvSpPr>
          <p:cNvPr id="30" name="텍스트 개체 틀 3">
            <a:extLst>
              <a:ext uri="{FF2B5EF4-FFF2-40B4-BE49-F238E27FC236}">
                <a16:creationId xmlns:a16="http://schemas.microsoft.com/office/drawing/2014/main" xmlns="" id="{60161634-9FA4-4F7D-9806-728D52C39930}"/>
              </a:ext>
            </a:extLst>
          </p:cNvPr>
          <p:cNvSpPr txBox="1">
            <a:spLocks/>
          </p:cNvSpPr>
          <p:nvPr/>
        </p:nvSpPr>
        <p:spPr>
          <a:xfrm>
            <a:off x="2975117" y="2968841"/>
            <a:ext cx="1655464" cy="961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02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31" name="텍스트 개체 틀 8">
            <a:extLst>
              <a:ext uri="{FF2B5EF4-FFF2-40B4-BE49-F238E27FC236}">
                <a16:creationId xmlns:a16="http://schemas.microsoft.com/office/drawing/2014/main" xmlns="" id="{A1324607-C5E3-4BCC-A68F-559BEABB54A4}"/>
              </a:ext>
            </a:extLst>
          </p:cNvPr>
          <p:cNvSpPr txBox="1">
            <a:spLocks/>
          </p:cNvSpPr>
          <p:nvPr/>
        </p:nvSpPr>
        <p:spPr>
          <a:xfrm>
            <a:off x="2877385" y="4263341"/>
            <a:ext cx="2608683" cy="642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9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해결방안</a:t>
            </a:r>
            <a:r>
              <a:rPr lang="ko-KR" altLang="en-US" sz="18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 </a:t>
            </a:r>
            <a:r>
              <a:rPr lang="en-US" altLang="ko-KR" sz="18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&amp;</a:t>
            </a:r>
            <a:r>
              <a:rPr lang="ko-KR" altLang="en-US" sz="18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 </a:t>
            </a:r>
            <a:r>
              <a:rPr lang="ko-KR" altLang="en-US" sz="18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기능</a:t>
            </a:r>
          </a:p>
        </p:txBody>
      </p:sp>
      <p:sp>
        <p:nvSpPr>
          <p:cNvPr id="36" name="텍스트 개체 틀 3">
            <a:extLst>
              <a:ext uri="{FF2B5EF4-FFF2-40B4-BE49-F238E27FC236}">
                <a16:creationId xmlns:a16="http://schemas.microsoft.com/office/drawing/2014/main" xmlns="" id="{172DF75E-2637-4E1E-9286-7C1D6B03B7BC}"/>
              </a:ext>
            </a:extLst>
          </p:cNvPr>
          <p:cNvSpPr txBox="1">
            <a:spLocks/>
          </p:cNvSpPr>
          <p:nvPr/>
        </p:nvSpPr>
        <p:spPr>
          <a:xfrm>
            <a:off x="5147013" y="2966691"/>
            <a:ext cx="1655464" cy="961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03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37" name="텍스트 개체 틀 8">
            <a:extLst>
              <a:ext uri="{FF2B5EF4-FFF2-40B4-BE49-F238E27FC236}">
                <a16:creationId xmlns:a16="http://schemas.microsoft.com/office/drawing/2014/main" xmlns="" id="{CF9912FC-6187-4A94-B508-8F2A4B094160}"/>
              </a:ext>
            </a:extLst>
          </p:cNvPr>
          <p:cNvSpPr txBox="1">
            <a:spLocks/>
          </p:cNvSpPr>
          <p:nvPr/>
        </p:nvSpPr>
        <p:spPr>
          <a:xfrm>
            <a:off x="5314425" y="4279619"/>
            <a:ext cx="1939122" cy="624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9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시연</a:t>
            </a:r>
          </a:p>
        </p:txBody>
      </p:sp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xmlns="" id="{C0C5285D-210C-4987-8B4B-A6AD4F5BBA36}"/>
              </a:ext>
            </a:extLst>
          </p:cNvPr>
          <p:cNvSpPr txBox="1">
            <a:spLocks/>
          </p:cNvSpPr>
          <p:nvPr/>
        </p:nvSpPr>
        <p:spPr>
          <a:xfrm>
            <a:off x="7358965" y="2973446"/>
            <a:ext cx="1655464" cy="961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04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40" name="텍스트 개체 틀 8">
            <a:extLst>
              <a:ext uri="{FF2B5EF4-FFF2-40B4-BE49-F238E27FC236}">
                <a16:creationId xmlns:a16="http://schemas.microsoft.com/office/drawing/2014/main" xmlns="" id="{D3FEAAB1-4EC6-46F1-B088-FB06C54E333E}"/>
              </a:ext>
            </a:extLst>
          </p:cNvPr>
          <p:cNvSpPr txBox="1">
            <a:spLocks/>
          </p:cNvSpPr>
          <p:nvPr/>
        </p:nvSpPr>
        <p:spPr>
          <a:xfrm>
            <a:off x="7105161" y="4360262"/>
            <a:ext cx="2369468" cy="761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9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시스템 </a:t>
            </a:r>
            <a:r>
              <a:rPr lang="ko-KR" altLang="en-US" sz="1900" dirty="0" err="1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아키텍쳐</a:t>
            </a:r>
            <a:r>
              <a:rPr lang="en-US" altLang="ko-KR" sz="19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 </a:t>
            </a:r>
            <a:endParaRPr lang="en-US" altLang="ko-KR" sz="1900" dirty="0" smtClean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  <a:p>
            <a:pPr algn="ctr"/>
            <a:r>
              <a:rPr lang="en-US" altLang="ko-KR" sz="190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&amp; </a:t>
            </a:r>
            <a:r>
              <a:rPr lang="ko-KR" altLang="en-US" sz="19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기술 소개</a:t>
            </a:r>
            <a:endParaRPr lang="en-US" altLang="ko-KR" sz="19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48" name="텍스트 개체 틀 3">
            <a:extLst>
              <a:ext uri="{FF2B5EF4-FFF2-40B4-BE49-F238E27FC236}">
                <a16:creationId xmlns:a16="http://schemas.microsoft.com/office/drawing/2014/main" xmlns="" id="{1756C266-F0DE-461B-9432-6EA510B4CCAE}"/>
              </a:ext>
            </a:extLst>
          </p:cNvPr>
          <p:cNvSpPr txBox="1">
            <a:spLocks/>
          </p:cNvSpPr>
          <p:nvPr/>
        </p:nvSpPr>
        <p:spPr>
          <a:xfrm>
            <a:off x="9711765" y="2966691"/>
            <a:ext cx="1655464" cy="961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05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49" name="텍스트 개체 틀 8">
            <a:extLst>
              <a:ext uri="{FF2B5EF4-FFF2-40B4-BE49-F238E27FC236}">
                <a16:creationId xmlns:a16="http://schemas.microsoft.com/office/drawing/2014/main" xmlns="" id="{BC04473C-BF1D-4960-B012-7BCE38331B7B}"/>
              </a:ext>
            </a:extLst>
          </p:cNvPr>
          <p:cNvSpPr txBox="1">
            <a:spLocks/>
          </p:cNvSpPr>
          <p:nvPr/>
        </p:nvSpPr>
        <p:spPr>
          <a:xfrm>
            <a:off x="9723774" y="4385210"/>
            <a:ext cx="1821011" cy="3983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9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팀원소개</a:t>
            </a:r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xmlns="" id="{91CA72B6-6500-473C-B295-6A2A9BCFB400}"/>
              </a:ext>
            </a:extLst>
          </p:cNvPr>
          <p:cNvSpPr txBox="1">
            <a:spLocks/>
          </p:cNvSpPr>
          <p:nvPr/>
        </p:nvSpPr>
        <p:spPr>
          <a:xfrm>
            <a:off x="195330" y="623247"/>
            <a:ext cx="2000530" cy="398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/>
              <a:t>CONTENTS</a:t>
            </a:r>
            <a:endParaRPr lang="ko-KR" altLang="en-US" dirty="0"/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xmlns="" id="{55161F45-087B-4B8E-B7E3-766B80AF4D00}"/>
              </a:ext>
            </a:extLst>
          </p:cNvPr>
          <p:cNvSpPr/>
          <p:nvPr/>
        </p:nvSpPr>
        <p:spPr>
          <a:xfrm>
            <a:off x="795234" y="3978333"/>
            <a:ext cx="1517797" cy="83347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4" name="순서도: 대체 처리 53">
            <a:extLst>
              <a:ext uri="{FF2B5EF4-FFF2-40B4-BE49-F238E27FC236}">
                <a16:creationId xmlns:a16="http://schemas.microsoft.com/office/drawing/2014/main" xmlns="" id="{289F1F3D-02DC-4ECF-BEF6-D6DC7853791D}"/>
              </a:ext>
            </a:extLst>
          </p:cNvPr>
          <p:cNvSpPr/>
          <p:nvPr/>
        </p:nvSpPr>
        <p:spPr>
          <a:xfrm>
            <a:off x="3043966" y="3978333"/>
            <a:ext cx="1517797" cy="83347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5" name="순서도: 대체 처리 54">
            <a:extLst>
              <a:ext uri="{FF2B5EF4-FFF2-40B4-BE49-F238E27FC236}">
                <a16:creationId xmlns:a16="http://schemas.microsoft.com/office/drawing/2014/main" xmlns="" id="{70692618-097E-4BEC-A3F7-5F460B3DE46C}"/>
              </a:ext>
            </a:extLst>
          </p:cNvPr>
          <p:cNvSpPr/>
          <p:nvPr/>
        </p:nvSpPr>
        <p:spPr>
          <a:xfrm>
            <a:off x="5150727" y="3978333"/>
            <a:ext cx="1517797" cy="83347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6" name="순서도: 대체 처리 55">
            <a:extLst>
              <a:ext uri="{FF2B5EF4-FFF2-40B4-BE49-F238E27FC236}">
                <a16:creationId xmlns:a16="http://schemas.microsoft.com/office/drawing/2014/main" xmlns="" id="{FDC10535-54A3-458D-AA7F-A2D76BD4DC50}"/>
              </a:ext>
            </a:extLst>
          </p:cNvPr>
          <p:cNvSpPr/>
          <p:nvPr/>
        </p:nvSpPr>
        <p:spPr>
          <a:xfrm>
            <a:off x="7427814" y="3984402"/>
            <a:ext cx="1517797" cy="83347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xmlns="" id="{0B8B8229-937B-4CAB-A622-21ECDE24159E}"/>
              </a:ext>
            </a:extLst>
          </p:cNvPr>
          <p:cNvSpPr/>
          <p:nvPr/>
        </p:nvSpPr>
        <p:spPr>
          <a:xfrm>
            <a:off x="9723774" y="3978333"/>
            <a:ext cx="1517797" cy="83347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075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04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시스템 아키텍처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462110" y="3734820"/>
            <a:ext cx="2174117" cy="2672412"/>
            <a:chOff x="462110" y="3734820"/>
            <a:chExt cx="2174117" cy="2672412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462110" y="3734820"/>
              <a:ext cx="1944875" cy="2672412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462110" y="4327098"/>
              <a:ext cx="1944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980465" y="3889456"/>
              <a:ext cx="1655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WEB</a:t>
              </a:r>
              <a:endParaRPr lang="ko-KR" altLang="en-US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366" y="4701206"/>
              <a:ext cx="1268362" cy="1268362"/>
            </a:xfrm>
            <a:prstGeom prst="rect">
              <a:avLst/>
            </a:prstGeom>
          </p:spPr>
        </p:pic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979" y="4497841"/>
            <a:ext cx="573185" cy="573185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4785973" y="1586376"/>
            <a:ext cx="2013493" cy="2672412"/>
            <a:chOff x="4516535" y="1534448"/>
            <a:chExt cx="2013493" cy="2672412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4516535" y="1534448"/>
              <a:ext cx="1944875" cy="2672412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74266" y="1757394"/>
              <a:ext cx="1655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</a:t>
              </a:r>
              <a:endParaRPr lang="ko-KR" altLang="en-US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4516535" y="2126726"/>
              <a:ext cx="1944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/>
          <p:cNvGrpSpPr/>
          <p:nvPr/>
        </p:nvGrpSpPr>
        <p:grpSpPr>
          <a:xfrm>
            <a:off x="9588514" y="3380539"/>
            <a:ext cx="1944876" cy="2672412"/>
            <a:chOff x="9036579" y="3176883"/>
            <a:chExt cx="1944876" cy="2672412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9036580" y="3176883"/>
              <a:ext cx="1944875" cy="2672412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737377" y="3365488"/>
              <a:ext cx="668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</a:t>
              </a:r>
              <a:endParaRPr lang="ko-KR" altLang="en-US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9036579" y="3788258"/>
              <a:ext cx="1944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2129" y="4188259"/>
              <a:ext cx="1647749" cy="852710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5239320" y="2350340"/>
            <a:ext cx="1038179" cy="756892"/>
            <a:chOff x="5239320" y="2611395"/>
            <a:chExt cx="1038179" cy="756892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151" r="45029" b="39039"/>
            <a:stretch/>
          </p:blipFill>
          <p:spPr>
            <a:xfrm>
              <a:off x="5239320" y="2611395"/>
              <a:ext cx="1038179" cy="411891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36" t="37341" b="37796"/>
            <a:stretch/>
          </p:blipFill>
          <p:spPr>
            <a:xfrm>
              <a:off x="5239320" y="2898730"/>
              <a:ext cx="883185" cy="469557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342" y="3173107"/>
            <a:ext cx="1567583" cy="1039935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4859023" y="3217414"/>
            <a:ext cx="1839278" cy="951319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860227" y="3216871"/>
            <a:ext cx="32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2668861" y="4162681"/>
            <a:ext cx="2157616" cy="1311178"/>
          </a:xfrm>
          <a:prstGeom prst="straightConnector1">
            <a:avLst/>
          </a:prstGeom>
          <a:ln w="762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6965505" y="3580867"/>
            <a:ext cx="2417525" cy="1135878"/>
          </a:xfrm>
          <a:prstGeom prst="straightConnector1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6886397" y="3991915"/>
            <a:ext cx="2363861" cy="1114202"/>
          </a:xfrm>
          <a:prstGeom prst="straightConnector1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2562534" y="3731231"/>
            <a:ext cx="2263943" cy="1374886"/>
          </a:xfrm>
          <a:prstGeom prst="straightConnector1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921506" y="5915378"/>
            <a:ext cx="5238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rgbClr val="44546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서버는 </a:t>
            </a:r>
            <a:r>
              <a:rPr lang="en-US" altLang="ko-KR" sz="2000" smtClean="0">
                <a:solidFill>
                  <a:srgbClr val="FB507C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JSON </a:t>
            </a:r>
            <a:r>
              <a:rPr lang="ko-KR" altLang="en-US" sz="2000" smtClean="0">
                <a:solidFill>
                  <a:srgbClr val="FB507C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형식의 데이터</a:t>
            </a:r>
            <a:r>
              <a:rPr lang="ko-KR" altLang="en-US" sz="2000" smtClean="0">
                <a:solidFill>
                  <a:srgbClr val="44546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를 웹에 전달</a:t>
            </a:r>
            <a:r>
              <a:rPr lang="en-US" altLang="ko-KR" sz="2000" smtClean="0">
                <a:solidFill>
                  <a:srgbClr val="44546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</a:t>
            </a:r>
          </a:p>
          <a:p>
            <a:r>
              <a:rPr lang="ko-KR" altLang="en-US" sz="2000" smtClean="0">
                <a:solidFill>
                  <a:srgbClr val="FB507C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웹</a:t>
            </a:r>
            <a:r>
              <a:rPr lang="ko-KR" altLang="en-US" sz="2000" smtClean="0">
                <a:solidFill>
                  <a:srgbClr val="44546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은</a:t>
            </a:r>
            <a:r>
              <a:rPr lang="ko-KR" altLang="en-US" sz="2000" smtClean="0">
                <a:solidFill>
                  <a:srgbClr val="FB507C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en-US" altLang="ko-KR" sz="2000" smtClean="0">
                <a:solidFill>
                  <a:srgbClr val="FB507C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handlebars</a:t>
            </a:r>
            <a:r>
              <a:rPr lang="ko-KR" altLang="en-US" sz="2000" smtClean="0">
                <a:solidFill>
                  <a:srgbClr val="44546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를 이용하여 화면에 뿌려줌</a:t>
            </a:r>
            <a:endParaRPr lang="ko-KR" altLang="en-US" sz="2000">
              <a:solidFill>
                <a:srgbClr val="44546A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272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6 L -0.16328 0.1773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4" y="88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039707868442077"/>
          <p:cNvSpPr/>
          <p:nvPr/>
        </p:nvSpPr>
        <p:spPr>
          <a:xfrm>
            <a:off x="4024299" y="1437336"/>
            <a:ext cx="76850" cy="5168735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4" name="slide4_shape1"/>
          <p:cNvSpPr>
            <a:spLocks noGrp="1"/>
          </p:cNvSpPr>
          <p:nvPr>
            <p:ph type="body" sz="quarter" idx="10"/>
          </p:nvPr>
        </p:nvSpPr>
        <p:spPr>
          <a:xfrm>
            <a:off x="351359" y="398461"/>
            <a:ext cx="858010" cy="475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defRPr>
            </a:lvl1pPr>
          </a:lstStyle>
          <a:p>
            <a:pPr marL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dirty="0" smtClean="0">
                <a:solidFill>
                  <a:schemeClr val="bg1">
                    <a:alpha val="100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05</a:t>
            </a:r>
            <a:endParaRPr lang="en-US" altLang="ko-KR" sz="2800" dirty="0">
              <a:solidFill>
                <a:schemeClr val="bg1">
                  <a:alpha val="100000"/>
                </a:schemeClr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5" name="slide4_shape2"/>
          <p:cNvSpPr>
            <a:spLocks noGrp="1"/>
          </p:cNvSpPr>
          <p:nvPr>
            <p:ph type="title"/>
          </p:nvPr>
        </p:nvSpPr>
        <p:spPr>
          <a:xfrm>
            <a:off x="1209368" y="535578"/>
            <a:ext cx="4168876" cy="480131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>
              <a:defRPr sz="28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defRPr>
            </a:lvl1pPr>
          </a:lstStyle>
          <a:p>
            <a:pPr marL="0" algn="l">
              <a:lnSpc>
                <a:spcPct val="90000"/>
              </a:lnSpc>
              <a:buNone/>
            </a:pPr>
            <a:r>
              <a:rPr altLang="ko-KR" sz="2800" dirty="0" err="1">
                <a:solidFill>
                  <a:srgbClr val="FFFFFF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사용</a:t>
            </a:r>
            <a:r>
              <a:rPr altLang="ko-KR" sz="2800" dirty="0">
                <a:solidFill>
                  <a:srgbClr val="FFFFFF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</a:t>
            </a:r>
            <a:r>
              <a:rPr altLang="ko-KR" sz="2800" dirty="0" err="1">
                <a:solidFill>
                  <a:srgbClr val="FFFFFF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기술</a:t>
            </a:r>
            <a:r>
              <a:rPr lang="en-US" altLang="ko-KR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/>
            </a:r>
            <a:br>
              <a:rPr lang="en-US" altLang="ko-KR" dirty="0">
                <a:latin typeface="a드림고딕5" panose="02020600000000000000" pitchFamily="18" charset="-127"/>
                <a:ea typeface="a드림고딕5" panose="02020600000000000000" pitchFamily="18" charset="-127"/>
              </a:rPr>
            </a:br>
            <a:endParaRPr lang="en-US" altLang="ko-KR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pic>
        <p:nvPicPr>
          <p:cNvPr id="7" name="nppt_15039698230943784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6363" y="3578575"/>
            <a:ext cx="1586078" cy="888204"/>
          </a:xfrm>
          <a:prstGeom prst="rect">
            <a:avLst/>
          </a:prstGeom>
        </p:spPr>
      </p:pic>
      <p:pic>
        <p:nvPicPr>
          <p:cNvPr id="8" name="nppt_15039698230943786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5993" y="2337470"/>
            <a:ext cx="1588983" cy="1022612"/>
          </a:xfrm>
          <a:prstGeom prst="rect">
            <a:avLst/>
          </a:prstGeom>
        </p:spPr>
      </p:pic>
      <p:pic>
        <p:nvPicPr>
          <p:cNvPr id="9" name="nppt_15039698230943790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14275" y="4987749"/>
            <a:ext cx="702562" cy="631416"/>
          </a:xfrm>
          <a:prstGeom prst="rect">
            <a:avLst/>
          </a:prstGeom>
        </p:spPr>
      </p:pic>
      <p:pic>
        <p:nvPicPr>
          <p:cNvPr id="10" name="nppt_15039698230943792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45114" y="2337470"/>
            <a:ext cx="771723" cy="752430"/>
          </a:xfrm>
          <a:prstGeom prst="rect">
            <a:avLst/>
          </a:prstGeom>
        </p:spPr>
      </p:pic>
      <p:pic>
        <p:nvPicPr>
          <p:cNvPr id="11" name="nppt_15039698230943794" descr="이미지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7730" y="3896252"/>
            <a:ext cx="1306830" cy="729702"/>
          </a:xfrm>
          <a:prstGeom prst="rect">
            <a:avLst/>
          </a:prstGeom>
        </p:spPr>
      </p:pic>
      <p:pic>
        <p:nvPicPr>
          <p:cNvPr id="12" name="nppt_15039698230943796" descr="이미지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35993" y="3802746"/>
            <a:ext cx="1786155" cy="695325"/>
          </a:xfrm>
          <a:prstGeom prst="rect">
            <a:avLst/>
          </a:prstGeom>
        </p:spPr>
      </p:pic>
      <p:pic>
        <p:nvPicPr>
          <p:cNvPr id="13" name="nppt_15039698230943798" descr="이미지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31810" y="5047115"/>
            <a:ext cx="496815" cy="496815"/>
          </a:xfrm>
          <a:prstGeom prst="rect">
            <a:avLst/>
          </a:prstGeom>
        </p:spPr>
      </p:pic>
      <p:pic>
        <p:nvPicPr>
          <p:cNvPr id="14" name="nppt_15039698230943800" descr="이미지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7892" y="4665550"/>
            <a:ext cx="1076324" cy="878380"/>
          </a:xfrm>
          <a:prstGeom prst="rect">
            <a:avLst/>
          </a:prstGeom>
        </p:spPr>
      </p:pic>
      <p:pic>
        <p:nvPicPr>
          <p:cNvPr id="15" name="nppt_15039698230943802" descr="이미지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62341" y="4102551"/>
            <a:ext cx="1039429" cy="1039429"/>
          </a:xfrm>
          <a:prstGeom prst="rect">
            <a:avLst/>
          </a:prstGeom>
        </p:spPr>
      </p:pic>
      <p:pic>
        <p:nvPicPr>
          <p:cNvPr id="16" name="nppt_15039698230943804" descr="이미지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86816" y="5700110"/>
            <a:ext cx="1990634" cy="646956"/>
          </a:xfrm>
          <a:prstGeom prst="rect">
            <a:avLst/>
          </a:prstGeom>
        </p:spPr>
      </p:pic>
      <p:pic>
        <p:nvPicPr>
          <p:cNvPr id="17" name="nppt_15039698230943806" descr="이미지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4973" y="5976455"/>
            <a:ext cx="2346252" cy="492713"/>
          </a:xfrm>
          <a:prstGeom prst="rect">
            <a:avLst/>
          </a:prstGeom>
        </p:spPr>
      </p:pic>
      <p:pic>
        <p:nvPicPr>
          <p:cNvPr id="18" name="nppt_15039707868441730" descr="이미지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1047" y="2116277"/>
            <a:ext cx="2533650" cy="1038224"/>
          </a:xfrm>
          <a:prstGeom prst="rect">
            <a:avLst/>
          </a:prstGeom>
        </p:spPr>
      </p:pic>
      <p:pic>
        <p:nvPicPr>
          <p:cNvPr id="19" name="nppt_15039707868441779" descr="이미지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24952" y="2669827"/>
            <a:ext cx="1019175" cy="880981"/>
          </a:xfrm>
          <a:prstGeom prst="rect">
            <a:avLst/>
          </a:prstGeom>
        </p:spPr>
      </p:pic>
      <p:pic>
        <p:nvPicPr>
          <p:cNvPr id="20" name="nppt_15039707868441785" descr="이미지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5837" y="3528101"/>
            <a:ext cx="1752599" cy="619125"/>
          </a:xfrm>
          <a:prstGeom prst="rect">
            <a:avLst/>
          </a:prstGeom>
        </p:spPr>
      </p:pic>
      <p:pic>
        <p:nvPicPr>
          <p:cNvPr id="21" name="nppt_15039707868441811" descr="이미지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77536" y="4861910"/>
            <a:ext cx="1536700" cy="838200"/>
          </a:xfrm>
          <a:prstGeom prst="rect">
            <a:avLst/>
          </a:prstGeom>
        </p:spPr>
      </p:pic>
      <p:pic>
        <p:nvPicPr>
          <p:cNvPr id="22" name="nppt_15039707868441851" descr="이미지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50690" y="2213558"/>
            <a:ext cx="941193" cy="1224685"/>
          </a:xfrm>
          <a:prstGeom prst="rect">
            <a:avLst/>
          </a:prstGeom>
        </p:spPr>
      </p:pic>
      <p:pic>
        <p:nvPicPr>
          <p:cNvPr id="23" name="nppt_15039707868441884" descr="이미지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54289" y="2337470"/>
            <a:ext cx="1581150" cy="838200"/>
          </a:xfrm>
          <a:prstGeom prst="rect">
            <a:avLst/>
          </a:prstGeom>
        </p:spPr>
      </p:pic>
      <p:sp>
        <p:nvSpPr>
          <p:cNvPr id="27" name="nppt_15039721987062952"/>
          <p:cNvSpPr/>
          <p:nvPr/>
        </p:nvSpPr>
        <p:spPr>
          <a:xfrm>
            <a:off x="8045029" y="1437336"/>
            <a:ext cx="76850" cy="5168735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pic>
        <p:nvPicPr>
          <p:cNvPr id="28" name="nppt_15039721987063448" descr="이미지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645270" y="6066346"/>
            <a:ext cx="3235628" cy="398008"/>
          </a:xfrm>
          <a:prstGeom prst="rect">
            <a:avLst/>
          </a:prstGeom>
        </p:spPr>
      </p:pic>
      <p:pic>
        <p:nvPicPr>
          <p:cNvPr id="29" name="nppt_15039721987064034" descr="이미지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548902" y="4665550"/>
            <a:ext cx="1091521" cy="1051151"/>
          </a:xfrm>
          <a:prstGeom prst="rect">
            <a:avLst/>
          </a:prstGeom>
        </p:spPr>
      </p:pic>
      <p:pic>
        <p:nvPicPr>
          <p:cNvPr id="30" name="nppt_15039721987064036" descr="이미지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279286" y="4665843"/>
            <a:ext cx="1581150" cy="643812"/>
          </a:xfrm>
          <a:prstGeom prst="rect">
            <a:avLst/>
          </a:prstGeom>
        </p:spPr>
      </p:pic>
      <p:pic>
        <p:nvPicPr>
          <p:cNvPr id="31" name="nppt_15039729282891939" descr="이미지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22149" y="3292825"/>
            <a:ext cx="1715457" cy="571500"/>
          </a:xfrm>
          <a:prstGeom prst="rect">
            <a:avLst/>
          </a:prstGeom>
        </p:spPr>
      </p:pic>
      <p:pic>
        <p:nvPicPr>
          <p:cNvPr id="32" name="nppt_15039729282891941" descr="이미지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91335" y="3936215"/>
            <a:ext cx="845879" cy="7904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91102" y="1601680"/>
            <a:ext cx="1564219" cy="29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7350" indent="-387350">
              <a:lnSpc>
                <a:spcPct val="69000"/>
              </a:lnSpc>
              <a:spcBef>
                <a:spcPts val="900"/>
              </a:spcBef>
            </a:pPr>
            <a:r>
              <a:rPr lang="en-US" altLang="ko-KR" b="1" smtClean="0">
                <a:solidFill>
                  <a:srgbClr val="002060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FRONTEND</a:t>
            </a:r>
            <a:endParaRPr lang="en-US" altLang="ko-KR" b="1">
              <a:solidFill>
                <a:srgbClr val="002060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06742" y="1573472"/>
            <a:ext cx="1305550" cy="2834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7350" indent="-387350">
              <a:lnSpc>
                <a:spcPct val="69000"/>
              </a:lnSpc>
              <a:spcBef>
                <a:spcPts val="900"/>
              </a:spcBef>
            </a:pPr>
            <a:r>
              <a:rPr lang="en-US" altLang="ko-KR" b="1" smtClean="0">
                <a:solidFill>
                  <a:srgbClr val="002060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BACKEND</a:t>
            </a:r>
            <a:endParaRPr lang="en-US" altLang="ko-KR" b="1">
              <a:solidFill>
                <a:srgbClr val="002060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57628" y="1541331"/>
            <a:ext cx="1587679" cy="291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7350" indent="-387350">
              <a:lnSpc>
                <a:spcPct val="69000"/>
              </a:lnSpc>
              <a:spcBef>
                <a:spcPts val="900"/>
              </a:spcBef>
            </a:pPr>
            <a:r>
              <a:rPr lang="en-US" altLang="ko-KR" b="1">
                <a:solidFill>
                  <a:srgbClr val="002060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TOOL &amp; API</a:t>
            </a:r>
            <a:endParaRPr lang="en-US" altLang="ko-KR" b="1" dirty="0">
              <a:solidFill>
                <a:srgbClr val="002060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0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/>
      </p:transition>
    </mc:Choice>
    <mc:Fallback xmlns="">
      <p:transition spd="fast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4_shape1"/>
          <p:cNvSpPr>
            <a:spLocks noGrp="1"/>
          </p:cNvSpPr>
          <p:nvPr>
            <p:ph type="body" sz="quarter" idx="10"/>
          </p:nvPr>
        </p:nvSpPr>
        <p:spPr>
          <a:xfrm>
            <a:off x="351359" y="398461"/>
            <a:ext cx="858010" cy="475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defRPr>
            </a:lvl1pPr>
          </a:lstStyle>
          <a:p>
            <a:pPr marL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dirty="0" smtClean="0">
                <a:solidFill>
                  <a:schemeClr val="bg1">
                    <a:alpha val="100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05</a:t>
            </a:r>
            <a:endParaRPr lang="en-US" altLang="ko-KR" sz="2800" dirty="0">
              <a:solidFill>
                <a:schemeClr val="bg1">
                  <a:alpha val="100000"/>
                </a:schemeClr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5" name="slide4_shape2"/>
          <p:cNvSpPr>
            <a:spLocks noGrp="1"/>
          </p:cNvSpPr>
          <p:nvPr>
            <p:ph type="title"/>
          </p:nvPr>
        </p:nvSpPr>
        <p:spPr>
          <a:xfrm>
            <a:off x="1209368" y="535578"/>
            <a:ext cx="4670732" cy="480131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>
              <a:defRPr sz="28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defRPr>
            </a:lvl1pPr>
          </a:lstStyle>
          <a:p>
            <a:pPr marL="0" algn="l">
              <a:lnSpc>
                <a:spcPct val="90000"/>
              </a:lnSpc>
              <a:buNone/>
            </a:pPr>
            <a:r>
              <a:rPr lang="ko-KR" altLang="en-US" sz="2800" smtClean="0">
                <a:solidFill>
                  <a:srgbClr val="FFFFFF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확장프로그램만들기</a:t>
            </a:r>
            <a:r>
              <a:rPr lang="en-US" altLang="ko-KR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/>
            </a:r>
            <a:br>
              <a:rPr lang="en-US" altLang="ko-KR" dirty="0">
                <a:latin typeface="a드림고딕5" panose="02020600000000000000" pitchFamily="18" charset="-127"/>
                <a:ea typeface="a드림고딕5" panose="02020600000000000000" pitchFamily="18" charset="-127"/>
              </a:rPr>
            </a:br>
            <a:endParaRPr lang="en-US" altLang="ko-KR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83560" y="351051"/>
            <a:ext cx="2797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mtClean="0">
                <a:solidFill>
                  <a:schemeClr val="bg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[Manifest.json]</a:t>
            </a:r>
            <a:endParaRPr lang="en-US" altLang="ko-KR" sz="2800" dirty="0" smtClean="0">
              <a:solidFill>
                <a:schemeClr val="bg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70739" y="3439883"/>
            <a:ext cx="1886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스무살의봄 B" panose="02020603020101020101" pitchFamily="18" charset="-127"/>
                <a:ea typeface="210 스무살의봄 B" panose="02020603020101020101" pitchFamily="18" charset="-127"/>
              </a:rPr>
              <a:t>실제 시연</a:t>
            </a:r>
            <a:endParaRPr lang="en-US" altLang="ko-KR" sz="4000" smtClean="0">
              <a:solidFill>
                <a:schemeClr val="tx1">
                  <a:lumMod val="65000"/>
                  <a:lumOff val="35000"/>
                </a:schemeClr>
              </a:solidFill>
              <a:latin typeface="210 스무살의봄 B" panose="02020603020101020101" pitchFamily="18" charset="-127"/>
              <a:ea typeface="210 스무살의봄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62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/>
      </p:transition>
    </mc:Choice>
    <mc:Fallback xmlns="">
      <p:transition spd="fast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06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팀원 소개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857794" y="1870331"/>
            <a:ext cx="2298700" cy="2197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854966" y="2784056"/>
            <a:ext cx="2376130" cy="0"/>
          </a:xfrm>
          <a:prstGeom prst="line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658452" y="2338893"/>
            <a:ext cx="98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이유운</a:t>
            </a:r>
            <a:endParaRPr lang="ko-KR" altLang="en-US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108775" y="1827784"/>
            <a:ext cx="2298700" cy="2197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>
            <a:off x="5070060" y="2708225"/>
            <a:ext cx="2376130" cy="0"/>
          </a:xfrm>
          <a:prstGeom prst="line">
            <a:avLst/>
          </a:prstGeom>
          <a:ln w="38100">
            <a:solidFill>
              <a:srgbClr val="C5E0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995725" y="2302645"/>
            <a:ext cx="98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신선아</a:t>
            </a:r>
            <a:endParaRPr lang="ko-KR" altLang="en-US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9219456" y="1684653"/>
            <a:ext cx="2298700" cy="2197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9071346" y="2671977"/>
            <a:ext cx="2376130" cy="0"/>
          </a:xfrm>
          <a:prstGeom prst="line">
            <a:avLst/>
          </a:prstGeom>
          <a:ln w="38100">
            <a:solidFill>
              <a:srgbClr val="FFE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020610" y="2204801"/>
            <a:ext cx="98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김미연</a:t>
            </a:r>
            <a:endParaRPr lang="ko-KR" altLang="en-US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84200" y="1727200"/>
            <a:ext cx="1003300" cy="990600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41444" y="2020135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팀장</a:t>
            </a:r>
            <a:endParaRPr lang="ko-KR" altLang="en-US">
              <a:solidFill>
                <a:schemeClr val="bg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835181" y="1684653"/>
            <a:ext cx="1003300" cy="990600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992425" y="1977588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팀원</a:t>
            </a:r>
            <a:endParaRPr lang="ko-KR" altLang="en-US">
              <a:solidFill>
                <a:schemeClr val="bg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945862" y="1640378"/>
            <a:ext cx="1003300" cy="990600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9103106" y="1933313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팀원</a:t>
            </a:r>
            <a:endParaRPr lang="ko-KR" altLang="en-US">
              <a:solidFill>
                <a:schemeClr val="bg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129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74795" y="3085575"/>
            <a:ext cx="5642410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lvl1pPr lvl="0" algn="ctr">
              <a:lnSpc>
                <a:spcPct val="90000"/>
              </a:lnSpc>
              <a:spcBef>
                <a:spcPct val="0"/>
              </a:spcBef>
              <a:buNone/>
              <a:defRPr sz="4000">
                <a:ln>
                  <a:gradFill>
                    <a:gsLst>
                      <a:gs pos="0">
                        <a:srgbClr val="EF7B36">
                          <a:alpha val="30000"/>
                        </a:srgbClr>
                      </a:gs>
                      <a:gs pos="100000">
                        <a:srgbClr val="D9A78A">
                          <a:alpha val="3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EF7B36"/>
                    </a:gs>
                    <a:gs pos="100000">
                      <a:srgbClr val="D9A78A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 algn="ctr"/>
            <a:r>
              <a:rPr lang="ko-KR" altLang="en-US" sz="480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endParaRPr lang="ko-KR" altLang="en-US" sz="4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32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01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현황 및 문제점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3BA95FE-C82D-486F-8F93-F259ED2DB2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42"/>
          <a:stretch/>
        </p:blipFill>
        <p:spPr>
          <a:xfrm>
            <a:off x="4343400" y="2775285"/>
            <a:ext cx="2875547" cy="239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788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01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현황 및 문제점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806" y="1698724"/>
            <a:ext cx="2954961" cy="1621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5" b="26192"/>
          <a:stretch/>
        </p:blipFill>
        <p:spPr>
          <a:xfrm>
            <a:off x="3845376" y="3319849"/>
            <a:ext cx="2628501" cy="6656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702" y="2550177"/>
            <a:ext cx="769672" cy="7696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6" t="32664" r="11550" b="28567"/>
          <a:stretch/>
        </p:blipFill>
        <p:spPr>
          <a:xfrm>
            <a:off x="2176866" y="4216184"/>
            <a:ext cx="1919497" cy="5349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0" t="18749" b="20084"/>
          <a:stretch/>
        </p:blipFill>
        <p:spPr>
          <a:xfrm>
            <a:off x="7301067" y="3791445"/>
            <a:ext cx="1826457" cy="104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7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01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현황 및 문제점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681406" y="5606671"/>
            <a:ext cx="6184208" cy="923330"/>
            <a:chOff x="2681406" y="5606671"/>
            <a:chExt cx="6184208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C26A9408-0566-4E08-BFFA-BFA1229B0E20}"/>
                </a:ext>
              </a:extLst>
            </p:cNvPr>
            <p:cNvSpPr txBox="1"/>
            <p:nvPr/>
          </p:nvSpPr>
          <p:spPr>
            <a:xfrm>
              <a:off x="3505740" y="5606671"/>
              <a:ext cx="53598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a드림고딕5" panose="02020600000000000000" pitchFamily="18" charset="-127"/>
                  <a:ea typeface="a드림고딕5" panose="02020600000000000000" pitchFamily="18" charset="-127"/>
                </a:rPr>
                <a:t>영화인 통합 관리 불가</a:t>
              </a:r>
              <a:endParaRPr lang="en-US" altLang="ko-KR" sz="3600" dirty="0"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  <a:p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(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트위터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, </a:t>
              </a:r>
              <a:r>
                <a:rPr lang="ko-KR" altLang="en-US" dirty="0" err="1">
                  <a:solidFill>
                    <a:schemeClr val="bg2">
                      <a:lumMod val="50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인스타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, 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개인 </a:t>
              </a: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블로그 </a:t>
              </a:r>
              <a:r>
                <a:rPr lang="ko-KR" altLang="en-US" smtClean="0">
                  <a:solidFill>
                    <a:schemeClr val="bg2">
                      <a:lumMod val="50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등 분산된 </a:t>
              </a:r>
              <a:r>
                <a:rPr lang="en-US" altLang="ko-KR" smtClean="0">
                  <a:solidFill>
                    <a:schemeClr val="bg2">
                      <a:lumMod val="50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SNS)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1406" y="5606671"/>
              <a:ext cx="672129" cy="6721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806" y="1698724"/>
            <a:ext cx="2954961" cy="1621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5" b="26192"/>
          <a:stretch/>
        </p:blipFill>
        <p:spPr>
          <a:xfrm>
            <a:off x="3845376" y="3319849"/>
            <a:ext cx="2628501" cy="6656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702" y="2550177"/>
            <a:ext cx="769672" cy="7696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6" t="32664" r="11550" b="28567"/>
          <a:stretch/>
        </p:blipFill>
        <p:spPr>
          <a:xfrm>
            <a:off x="2176866" y="4216184"/>
            <a:ext cx="1919497" cy="5349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0" t="18749" b="20084"/>
          <a:stretch/>
        </p:blipFill>
        <p:spPr>
          <a:xfrm>
            <a:off x="7301067" y="3791445"/>
            <a:ext cx="1826457" cy="104669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334279"/>
            <a:ext cx="12192000" cy="4189444"/>
          </a:xfrm>
          <a:prstGeom prst="rect">
            <a:avLst/>
          </a:prstGeom>
          <a:solidFill>
            <a:srgbClr val="44546A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0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01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현황 및 문제점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95" y="2091772"/>
            <a:ext cx="3810000" cy="9525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617" y="3782063"/>
            <a:ext cx="1901956" cy="4876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577" y="1620671"/>
            <a:ext cx="1894703" cy="18947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510" y="4064812"/>
            <a:ext cx="2205505" cy="110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486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01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현황 및 문제점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126740" y="5689047"/>
            <a:ext cx="9120095" cy="923330"/>
            <a:chOff x="2108079" y="5442905"/>
            <a:chExt cx="9120095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C26A9408-0566-4E08-BFFA-BFA1229B0E20}"/>
                </a:ext>
              </a:extLst>
            </p:cNvPr>
            <p:cNvSpPr txBox="1"/>
            <p:nvPr/>
          </p:nvSpPr>
          <p:spPr>
            <a:xfrm>
              <a:off x="2866137" y="5442905"/>
              <a:ext cx="83620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mtClean="0">
                  <a:latin typeface="a드림고딕5" panose="02020600000000000000" pitchFamily="18" charset="-127"/>
                  <a:ea typeface="a드림고딕5" panose="02020600000000000000" pitchFamily="18" charset="-127"/>
                </a:rPr>
                <a:t>영화인 </a:t>
              </a:r>
              <a:r>
                <a:rPr lang="ko-KR" altLang="en-US" sz="3600">
                  <a:latin typeface="a드림고딕5" panose="02020600000000000000" pitchFamily="18" charset="-127"/>
                  <a:ea typeface="a드림고딕5" panose="02020600000000000000" pitchFamily="18" charset="-127"/>
                </a:rPr>
                <a:t>위주의 </a:t>
              </a:r>
              <a:r>
                <a:rPr lang="ko-KR" altLang="en-US" sz="3600" smtClean="0">
                  <a:latin typeface="a드림고딕5" panose="02020600000000000000" pitchFamily="18" charset="-127"/>
                  <a:ea typeface="a드림고딕5" panose="02020600000000000000" pitchFamily="18" charset="-127"/>
                </a:rPr>
                <a:t>영화 </a:t>
              </a:r>
              <a:r>
                <a:rPr lang="ko-KR" altLang="en-US" sz="3600" dirty="0">
                  <a:latin typeface="a드림고딕5" panose="02020600000000000000" pitchFamily="18" charset="-127"/>
                  <a:ea typeface="a드림고딕5" panose="02020600000000000000" pitchFamily="18" charset="-127"/>
                </a:rPr>
                <a:t>알림 </a:t>
              </a:r>
              <a:r>
                <a:rPr lang="ko-KR" altLang="en-US" sz="3600">
                  <a:latin typeface="a드림고딕5" panose="02020600000000000000" pitchFamily="18" charset="-127"/>
                  <a:ea typeface="a드림고딕5" panose="02020600000000000000" pitchFamily="18" charset="-127"/>
                </a:rPr>
                <a:t>서비스 </a:t>
              </a:r>
              <a:r>
                <a:rPr lang="ko-KR" altLang="en-US" sz="3600" smtClean="0"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부재 </a:t>
              </a:r>
              <a:endParaRPr lang="en-US" altLang="ko-KR" sz="3600" dirty="0"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  <a:p>
              <a:r>
                <a:rPr lang="en-US" altLang="ko-KR" smtClean="0">
                  <a:solidFill>
                    <a:schemeClr val="bg2">
                      <a:lumMod val="50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(</a:t>
              </a:r>
              <a:r>
                <a:rPr lang="ko-KR" altLang="en-US" smtClean="0">
                  <a:solidFill>
                    <a:schemeClr val="bg2">
                      <a:lumMod val="50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왓챠</a:t>
              </a:r>
              <a:r>
                <a:rPr lang="en-US" altLang="ko-KR" smtClean="0">
                  <a:solidFill>
                    <a:schemeClr val="bg2">
                      <a:lumMod val="50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, CGV </a:t>
              </a:r>
              <a:r>
                <a:rPr lang="ko-KR" altLang="en-US" smtClean="0">
                  <a:solidFill>
                    <a:schemeClr val="bg2">
                      <a:lumMod val="50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기존 서비스는 영화 중심</a:t>
              </a:r>
              <a:r>
                <a:rPr lang="en-US" altLang="ko-KR" smtClean="0">
                  <a:solidFill>
                    <a:schemeClr val="bg2">
                      <a:lumMod val="50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)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8079" y="5468771"/>
              <a:ext cx="672129" cy="6721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95" y="2091772"/>
            <a:ext cx="3810000" cy="952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617" y="3782063"/>
            <a:ext cx="1901956" cy="4876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577" y="1620671"/>
            <a:ext cx="1894703" cy="18947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510" y="4064812"/>
            <a:ext cx="2205505" cy="110275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1334279"/>
            <a:ext cx="12192000" cy="4189444"/>
          </a:xfrm>
          <a:prstGeom prst="rect">
            <a:avLst/>
          </a:prstGeom>
          <a:solidFill>
            <a:srgbClr val="44546A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218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01</a:t>
            </a:r>
            <a:endParaRPr lang="ko-KR" altLang="en-US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현황 및 문제점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FE35507-8A3C-4057-AB49-EBF4C858EB73}"/>
              </a:ext>
            </a:extLst>
          </p:cNvPr>
          <p:cNvSpPr txBox="1"/>
          <p:nvPr/>
        </p:nvSpPr>
        <p:spPr>
          <a:xfrm>
            <a:off x="3827771" y="3282105"/>
            <a:ext cx="5359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실시간 </a:t>
            </a:r>
            <a:r>
              <a:rPr lang="ko-KR" altLang="en-US" sz="4000" dirty="0" err="1">
                <a:latin typeface="a드림고딕5" panose="02020600000000000000" pitchFamily="18" charset="-127"/>
                <a:ea typeface="a드림고딕5" panose="02020600000000000000" pitchFamily="18" charset="-127"/>
              </a:rPr>
              <a:t>덕질의</a:t>
            </a:r>
            <a:r>
              <a:rPr lang="ko-KR" altLang="en-US" sz="4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 어려움</a:t>
            </a:r>
            <a:endParaRPr lang="ko-KR" altLang="en-US" sz="28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07" y="3299983"/>
            <a:ext cx="672129" cy="67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F2A398C-5AEB-48FF-AEAC-232E63109A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5"/>
          <a:stretch/>
        </p:blipFill>
        <p:spPr>
          <a:xfrm flipH="1">
            <a:off x="8379037" y="3749361"/>
            <a:ext cx="3058113" cy="26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603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4546A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461</Words>
  <Application>Microsoft Office PowerPoint</Application>
  <PresentationFormat>와이드스크린</PresentationFormat>
  <Paragraphs>182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a드림고딕5</vt:lpstr>
      <vt:lpstr>Arial</vt:lpstr>
      <vt:lpstr>나눔고딕 Light</vt:lpstr>
      <vt:lpstr>210 스무살의봄 B</vt:lpstr>
      <vt:lpstr>나눔고딕</vt:lpstr>
      <vt:lpstr>맑은 고딕</vt:lpstr>
      <vt:lpstr>210 콤퓨타세탁 L</vt:lpstr>
      <vt:lpstr>Office 테마</vt:lpstr>
      <vt:lpstr>PowerPoint 프레젠테이션</vt:lpstr>
      <vt:lpstr>PowerPoint 프레젠테이션</vt:lpstr>
      <vt:lpstr>PowerPoint 프레젠테이션</vt:lpstr>
      <vt:lpstr>현황 및 문제점</vt:lpstr>
      <vt:lpstr>현황 및 문제점</vt:lpstr>
      <vt:lpstr>현황 및 문제점</vt:lpstr>
      <vt:lpstr>현황 및 문제점</vt:lpstr>
      <vt:lpstr>현황 및 문제점</vt:lpstr>
      <vt:lpstr>현황 및 문제점</vt:lpstr>
      <vt:lpstr>해결방안 및 기능</vt:lpstr>
      <vt:lpstr>해결방안 및 기능</vt:lpstr>
      <vt:lpstr>해결방안 및 기능</vt:lpstr>
      <vt:lpstr>해결방안 및 기능</vt:lpstr>
      <vt:lpstr>해결방안 및 기능</vt:lpstr>
      <vt:lpstr>해결방안 및 기능</vt:lpstr>
      <vt:lpstr>해결방안 및 기능</vt:lpstr>
      <vt:lpstr>해결방안 및 기능</vt:lpstr>
      <vt:lpstr>해결방안 및 기능</vt:lpstr>
      <vt:lpstr>해결방안 및 기능</vt:lpstr>
      <vt:lpstr>해결방안 및 기능</vt:lpstr>
      <vt:lpstr>해결방안 및 기능</vt:lpstr>
      <vt:lpstr>해결방안 및 기능</vt:lpstr>
      <vt:lpstr>해결방안 및 기능</vt:lpstr>
      <vt:lpstr>시스템 아키텍처</vt:lpstr>
      <vt:lpstr>시스템 아키텍처</vt:lpstr>
      <vt:lpstr>시스템 아키텍처</vt:lpstr>
      <vt:lpstr>시스템 아키텍처</vt:lpstr>
      <vt:lpstr>시스템 아키텍처</vt:lpstr>
      <vt:lpstr>시스템 아키텍처</vt:lpstr>
      <vt:lpstr>시스템 아키텍처</vt:lpstr>
      <vt:lpstr>사용 기술 </vt:lpstr>
      <vt:lpstr>확장프로그램만들기 </vt:lpstr>
      <vt:lpstr>팀원 소개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DESIGN 기획하는 리까망</dc:title>
  <dc:creator>신선아</dc:creator>
  <cp:lastModifiedBy>SUNA</cp:lastModifiedBy>
  <cp:revision>173</cp:revision>
  <dcterms:created xsi:type="dcterms:W3CDTF">2017-08-29T01:05:25Z</dcterms:created>
  <dcterms:modified xsi:type="dcterms:W3CDTF">2017-08-31T03:03:12Z</dcterms:modified>
</cp:coreProperties>
</file>